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38"/>
  </p:notesMasterIdLst>
  <p:handoutMasterIdLst>
    <p:handoutMasterId r:id="rId39"/>
  </p:handoutMasterIdLst>
  <p:sldIdLst>
    <p:sldId id="256" r:id="rId3"/>
    <p:sldId id="307" r:id="rId4"/>
    <p:sldId id="258" r:id="rId5"/>
    <p:sldId id="260" r:id="rId6"/>
    <p:sldId id="261" r:id="rId7"/>
    <p:sldId id="262" r:id="rId8"/>
    <p:sldId id="309" r:id="rId9"/>
    <p:sldId id="318" r:id="rId10"/>
    <p:sldId id="319" r:id="rId11"/>
    <p:sldId id="314" r:id="rId12"/>
    <p:sldId id="324" r:id="rId13"/>
    <p:sldId id="315" r:id="rId14"/>
    <p:sldId id="300" r:id="rId15"/>
    <p:sldId id="317" r:id="rId16"/>
    <p:sldId id="301" r:id="rId17"/>
    <p:sldId id="302" r:id="rId18"/>
    <p:sldId id="308" r:id="rId19"/>
    <p:sldId id="325" r:id="rId20"/>
    <p:sldId id="329" r:id="rId21"/>
    <p:sldId id="303" r:id="rId22"/>
    <p:sldId id="304" r:id="rId23"/>
    <p:sldId id="305" r:id="rId24"/>
    <p:sldId id="310" r:id="rId25"/>
    <p:sldId id="326" r:id="rId26"/>
    <p:sldId id="330" r:id="rId27"/>
    <p:sldId id="327" r:id="rId28"/>
    <p:sldId id="328" r:id="rId29"/>
    <p:sldId id="323" r:id="rId30"/>
    <p:sldId id="281" r:id="rId31"/>
    <p:sldId id="282" r:id="rId32"/>
    <p:sldId id="283" r:id="rId33"/>
    <p:sldId id="284" r:id="rId34"/>
    <p:sldId id="285" r:id="rId35"/>
    <p:sldId id="277" r:id="rId36"/>
    <p:sldId id="278" r:id="rId37"/>
  </p:sldIdLst>
  <p:sldSz cx="9144000" cy="6858000" type="screen4x3"/>
  <p:notesSz cx="6858000" cy="9144000"/>
  <p:defaultTextStyle>
    <a:defPPr>
      <a:defRPr lang="en-US"/>
    </a:defPPr>
    <a:lvl1pPr algn="l" rtl="0" fontAlgn="base">
      <a:spcBef>
        <a:spcPct val="0"/>
      </a:spcBef>
      <a:spcAft>
        <a:spcPct val="0"/>
      </a:spcAft>
      <a:defRPr kern="1200">
        <a:solidFill>
          <a:srgbClr val="FFFFFF"/>
        </a:solidFill>
        <a:latin typeface="Arial" charset="0"/>
        <a:ea typeface="+mn-ea"/>
        <a:cs typeface="+mn-cs"/>
        <a:sym typeface="Arial" charset="0"/>
      </a:defRPr>
    </a:lvl1pPr>
    <a:lvl2pPr marL="457200" algn="l" rtl="0" fontAlgn="base">
      <a:spcBef>
        <a:spcPct val="0"/>
      </a:spcBef>
      <a:spcAft>
        <a:spcPct val="0"/>
      </a:spcAft>
      <a:defRPr kern="1200">
        <a:solidFill>
          <a:srgbClr val="FFFFFF"/>
        </a:solidFill>
        <a:latin typeface="Arial" charset="0"/>
        <a:ea typeface="+mn-ea"/>
        <a:cs typeface="+mn-cs"/>
        <a:sym typeface="Arial" charset="0"/>
      </a:defRPr>
    </a:lvl2pPr>
    <a:lvl3pPr marL="914400" algn="l" rtl="0" fontAlgn="base">
      <a:spcBef>
        <a:spcPct val="0"/>
      </a:spcBef>
      <a:spcAft>
        <a:spcPct val="0"/>
      </a:spcAft>
      <a:defRPr kern="1200">
        <a:solidFill>
          <a:srgbClr val="FFFFFF"/>
        </a:solidFill>
        <a:latin typeface="Arial" charset="0"/>
        <a:ea typeface="+mn-ea"/>
        <a:cs typeface="+mn-cs"/>
        <a:sym typeface="Arial" charset="0"/>
      </a:defRPr>
    </a:lvl3pPr>
    <a:lvl4pPr marL="1371600" algn="l" rtl="0" fontAlgn="base">
      <a:spcBef>
        <a:spcPct val="0"/>
      </a:spcBef>
      <a:spcAft>
        <a:spcPct val="0"/>
      </a:spcAft>
      <a:defRPr kern="1200">
        <a:solidFill>
          <a:srgbClr val="FFFFFF"/>
        </a:solidFill>
        <a:latin typeface="Arial" charset="0"/>
        <a:ea typeface="+mn-ea"/>
        <a:cs typeface="+mn-cs"/>
        <a:sym typeface="Arial" charset="0"/>
      </a:defRPr>
    </a:lvl4pPr>
    <a:lvl5pPr marL="1828800" algn="l" rtl="0" fontAlgn="base">
      <a:spcBef>
        <a:spcPct val="0"/>
      </a:spcBef>
      <a:spcAft>
        <a:spcPct val="0"/>
      </a:spcAft>
      <a:defRPr kern="1200">
        <a:solidFill>
          <a:srgbClr val="FFFFFF"/>
        </a:solidFill>
        <a:latin typeface="Arial" charset="0"/>
        <a:ea typeface="+mn-ea"/>
        <a:cs typeface="+mn-cs"/>
        <a:sym typeface="Arial" charset="0"/>
      </a:defRPr>
    </a:lvl5pPr>
    <a:lvl6pPr marL="2286000" algn="l" defTabSz="914400" rtl="0" eaLnBrk="1" latinLnBrk="0" hangingPunct="1">
      <a:defRPr kern="1200">
        <a:solidFill>
          <a:srgbClr val="FFFFFF"/>
        </a:solidFill>
        <a:latin typeface="Arial" charset="0"/>
        <a:ea typeface="+mn-ea"/>
        <a:cs typeface="+mn-cs"/>
        <a:sym typeface="Arial" charset="0"/>
      </a:defRPr>
    </a:lvl6pPr>
    <a:lvl7pPr marL="2743200" algn="l" defTabSz="914400" rtl="0" eaLnBrk="1" latinLnBrk="0" hangingPunct="1">
      <a:defRPr kern="1200">
        <a:solidFill>
          <a:srgbClr val="FFFFFF"/>
        </a:solidFill>
        <a:latin typeface="Arial" charset="0"/>
        <a:ea typeface="+mn-ea"/>
        <a:cs typeface="+mn-cs"/>
        <a:sym typeface="Arial" charset="0"/>
      </a:defRPr>
    </a:lvl7pPr>
    <a:lvl8pPr marL="3200400" algn="l" defTabSz="914400" rtl="0" eaLnBrk="1" latinLnBrk="0" hangingPunct="1">
      <a:defRPr kern="1200">
        <a:solidFill>
          <a:srgbClr val="FFFFFF"/>
        </a:solidFill>
        <a:latin typeface="Arial" charset="0"/>
        <a:ea typeface="+mn-ea"/>
        <a:cs typeface="+mn-cs"/>
        <a:sym typeface="Arial" charset="0"/>
      </a:defRPr>
    </a:lvl8pPr>
    <a:lvl9pPr marL="3657600" algn="l" defTabSz="914400" rtl="0" eaLnBrk="1" latinLnBrk="0" hangingPunct="1">
      <a:defRPr kern="1200">
        <a:solidFill>
          <a:srgbClr val="FFFFFF"/>
        </a:solidFill>
        <a:latin typeface="Arial" charset="0"/>
        <a:ea typeface="+mn-ea"/>
        <a:cs typeface="+mn-cs"/>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00"/>
    <a:srgbClr val="FFFF00"/>
    <a:srgbClr val="FFEDE8"/>
    <a:srgbClr val="FFD9CE"/>
    <a:srgbClr val="F7D9DF"/>
    <a:srgbClr val="FCE4F6"/>
    <a:srgbClr val="FAD2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249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D18A4F-D041-42F3-AC05-B488752B3B5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NZ"/>
        </a:p>
      </dgm:t>
    </dgm:pt>
    <dgm:pt modelId="{A2290573-89D4-4659-8DEB-2E220DCF3D74}">
      <dgm:prSet phldrT="[Text]" custT="1"/>
      <dgm:spPr/>
      <dgm:t>
        <a:bodyPr/>
        <a:lstStyle/>
        <a:p>
          <a:pPr algn="l"/>
          <a:r>
            <a:rPr lang="en-NZ" sz="2400" dirty="0" smtClean="0"/>
            <a:t>Facts about writing achievement in NZ </a:t>
          </a:r>
          <a:endParaRPr lang="en-NZ" sz="2400" dirty="0"/>
        </a:p>
      </dgm:t>
    </dgm:pt>
    <dgm:pt modelId="{BF5A01B6-445A-44DA-918C-4C158DE9B86E}" type="parTrans" cxnId="{C8141CC0-37DF-478F-8C27-DCB51C40BCF1}">
      <dgm:prSet/>
      <dgm:spPr/>
      <dgm:t>
        <a:bodyPr/>
        <a:lstStyle/>
        <a:p>
          <a:endParaRPr lang="en-NZ"/>
        </a:p>
      </dgm:t>
    </dgm:pt>
    <dgm:pt modelId="{A218E097-CADC-4FBC-8DCE-F27AEB2923EB}" type="sibTrans" cxnId="{C8141CC0-37DF-478F-8C27-DCB51C40BCF1}">
      <dgm:prSet/>
      <dgm:spPr/>
      <dgm:t>
        <a:bodyPr/>
        <a:lstStyle/>
        <a:p>
          <a:endParaRPr lang="en-NZ"/>
        </a:p>
      </dgm:t>
    </dgm:pt>
    <dgm:pt modelId="{C9AD2844-23D6-4327-9C85-11B710B56166}">
      <dgm:prSet phldrT="[Text]" custT="1"/>
      <dgm:spPr/>
      <dgm:t>
        <a:bodyPr/>
        <a:lstStyle/>
        <a:p>
          <a:pPr algn="l"/>
          <a:r>
            <a:rPr lang="en-NZ" sz="2400" dirty="0" smtClean="0"/>
            <a:t>Key principles &amp; areas of knowledge underpinning the effective teaching of writing</a:t>
          </a:r>
          <a:endParaRPr lang="en-NZ" sz="2400" dirty="0"/>
        </a:p>
      </dgm:t>
    </dgm:pt>
    <dgm:pt modelId="{4316A33A-C530-44DA-BDC7-A155551A400A}" type="parTrans" cxnId="{CBC58FC8-C5A9-4CF2-8E08-8D9A3DFC129F}">
      <dgm:prSet/>
      <dgm:spPr/>
      <dgm:t>
        <a:bodyPr/>
        <a:lstStyle/>
        <a:p>
          <a:endParaRPr lang="en-NZ"/>
        </a:p>
      </dgm:t>
    </dgm:pt>
    <dgm:pt modelId="{468CF5C8-6013-4EC5-9CAE-FA3873EDBA45}" type="sibTrans" cxnId="{CBC58FC8-C5A9-4CF2-8E08-8D9A3DFC129F}">
      <dgm:prSet/>
      <dgm:spPr/>
      <dgm:t>
        <a:bodyPr/>
        <a:lstStyle/>
        <a:p>
          <a:endParaRPr lang="en-NZ"/>
        </a:p>
      </dgm:t>
    </dgm:pt>
    <dgm:pt modelId="{0459488B-ECD5-4631-83B5-F9F971725824}">
      <dgm:prSet custT="1"/>
      <dgm:spPr/>
      <dgm:t>
        <a:bodyPr/>
        <a:lstStyle/>
        <a:p>
          <a:pPr algn="l"/>
          <a:r>
            <a:rPr lang="en-NZ" sz="2400" dirty="0" smtClean="0"/>
            <a:t>Seven effective practices in teaching writing with examples of teacher practice from DVD</a:t>
          </a:r>
        </a:p>
      </dgm:t>
    </dgm:pt>
    <dgm:pt modelId="{B140FAA2-48B7-4F70-880B-87AC06228A58}" type="parTrans" cxnId="{37B592BF-1D93-4197-9F79-06CDF8DC49BC}">
      <dgm:prSet/>
      <dgm:spPr/>
      <dgm:t>
        <a:bodyPr/>
        <a:lstStyle/>
        <a:p>
          <a:endParaRPr lang="en-NZ"/>
        </a:p>
      </dgm:t>
    </dgm:pt>
    <dgm:pt modelId="{4F90801F-EC20-40F8-82E1-3108C9083CF8}" type="sibTrans" cxnId="{37B592BF-1D93-4197-9F79-06CDF8DC49BC}">
      <dgm:prSet/>
      <dgm:spPr/>
      <dgm:t>
        <a:bodyPr/>
        <a:lstStyle/>
        <a:p>
          <a:endParaRPr lang="en-NZ"/>
        </a:p>
      </dgm:t>
    </dgm:pt>
    <dgm:pt modelId="{2FC896C3-B55E-4B99-93DB-7CA17774F6C3}">
      <dgm:prSet custT="1"/>
      <dgm:spPr/>
      <dgm:t>
        <a:bodyPr/>
        <a:lstStyle/>
        <a:p>
          <a:pPr algn="l"/>
          <a:r>
            <a:rPr lang="en-NZ" sz="2400" dirty="0" smtClean="0"/>
            <a:t>How to use the resource for effective PD in teaching writing</a:t>
          </a:r>
        </a:p>
      </dgm:t>
    </dgm:pt>
    <dgm:pt modelId="{12FE8A02-530E-43F9-94A4-1E8662BD60D2}" type="parTrans" cxnId="{D4A52C47-2231-4565-B55B-29FD8D087207}">
      <dgm:prSet/>
      <dgm:spPr/>
      <dgm:t>
        <a:bodyPr/>
        <a:lstStyle/>
        <a:p>
          <a:endParaRPr lang="en-NZ"/>
        </a:p>
      </dgm:t>
    </dgm:pt>
    <dgm:pt modelId="{229C5D85-FC61-4F9F-A4A8-483DC4C83C40}" type="sibTrans" cxnId="{D4A52C47-2231-4565-B55B-29FD8D087207}">
      <dgm:prSet/>
      <dgm:spPr/>
      <dgm:t>
        <a:bodyPr/>
        <a:lstStyle/>
        <a:p>
          <a:endParaRPr lang="en-NZ"/>
        </a:p>
      </dgm:t>
    </dgm:pt>
    <dgm:pt modelId="{10BFE981-2B5A-405A-B06B-520118471A7E}">
      <dgm:prSet phldrT="[Text]" custT="1"/>
      <dgm:spPr/>
      <dgm:t>
        <a:bodyPr/>
        <a:lstStyle/>
        <a:p>
          <a:pPr algn="l"/>
          <a:r>
            <a:rPr lang="en-NZ" sz="2400" dirty="0" smtClean="0"/>
            <a:t>Introduction to </a:t>
          </a:r>
          <a:r>
            <a:rPr lang="en-NZ" sz="2400" i="1" dirty="0" smtClean="0"/>
            <a:t>Effective Practices in Teaching Writing </a:t>
          </a:r>
          <a:r>
            <a:rPr lang="en-NZ" sz="2400" dirty="0" smtClean="0"/>
            <a:t>resource</a:t>
          </a:r>
          <a:endParaRPr lang="en-NZ" sz="2400" dirty="0"/>
        </a:p>
      </dgm:t>
    </dgm:pt>
    <dgm:pt modelId="{B1242A8F-26C4-45C1-88F4-B3F5FFE8E0EC}" type="parTrans" cxnId="{13D5A47D-B997-45FB-AACB-0404C8671894}">
      <dgm:prSet/>
      <dgm:spPr/>
    </dgm:pt>
    <dgm:pt modelId="{9307ED5D-922D-4EEB-8F85-02023625EDD8}" type="sibTrans" cxnId="{13D5A47D-B997-45FB-AACB-0404C8671894}">
      <dgm:prSet/>
      <dgm:spPr/>
    </dgm:pt>
    <dgm:pt modelId="{99E4EA43-F66B-4F8C-8FFB-182A5A1E6E07}" type="pres">
      <dgm:prSet presAssocID="{61D18A4F-D041-42F3-AC05-B488752B3B52}" presName="Name0" presStyleCnt="0">
        <dgm:presLayoutVars>
          <dgm:dir/>
          <dgm:animLvl val="lvl"/>
          <dgm:resizeHandles val="exact"/>
        </dgm:presLayoutVars>
      </dgm:prSet>
      <dgm:spPr/>
      <dgm:t>
        <a:bodyPr/>
        <a:lstStyle/>
        <a:p>
          <a:endParaRPr lang="en-NZ"/>
        </a:p>
      </dgm:t>
    </dgm:pt>
    <dgm:pt modelId="{6FB76B0F-D75D-4EDD-9907-A4CB53C1C907}" type="pres">
      <dgm:prSet presAssocID="{A2290573-89D4-4659-8DEB-2E220DCF3D74}" presName="linNode" presStyleCnt="0"/>
      <dgm:spPr/>
    </dgm:pt>
    <dgm:pt modelId="{3E51B0E6-BAF5-4827-9A5D-6D5E36B32490}" type="pres">
      <dgm:prSet presAssocID="{A2290573-89D4-4659-8DEB-2E220DCF3D74}" presName="parentText" presStyleLbl="node1" presStyleIdx="0" presStyleCnt="5" custScaleX="277507">
        <dgm:presLayoutVars>
          <dgm:chMax val="1"/>
          <dgm:bulletEnabled val="1"/>
        </dgm:presLayoutVars>
      </dgm:prSet>
      <dgm:spPr/>
      <dgm:t>
        <a:bodyPr/>
        <a:lstStyle/>
        <a:p>
          <a:endParaRPr lang="en-NZ"/>
        </a:p>
      </dgm:t>
    </dgm:pt>
    <dgm:pt modelId="{96EF874A-DE69-4C5A-AE5B-49C7B179C8F0}" type="pres">
      <dgm:prSet presAssocID="{A218E097-CADC-4FBC-8DCE-F27AEB2923EB}" presName="sp" presStyleCnt="0"/>
      <dgm:spPr/>
    </dgm:pt>
    <dgm:pt modelId="{82C30D89-BB05-4416-80D1-6F4826880D5D}" type="pres">
      <dgm:prSet presAssocID="{10BFE981-2B5A-405A-B06B-520118471A7E}" presName="linNode" presStyleCnt="0"/>
      <dgm:spPr/>
    </dgm:pt>
    <dgm:pt modelId="{5C63A9B7-1364-4923-8DC5-5BB5AD4338B9}" type="pres">
      <dgm:prSet presAssocID="{10BFE981-2B5A-405A-B06B-520118471A7E}" presName="parentText" presStyleLbl="node1" presStyleIdx="1" presStyleCnt="5" custScaleX="277778">
        <dgm:presLayoutVars>
          <dgm:chMax val="1"/>
          <dgm:bulletEnabled val="1"/>
        </dgm:presLayoutVars>
      </dgm:prSet>
      <dgm:spPr/>
      <dgm:t>
        <a:bodyPr/>
        <a:lstStyle/>
        <a:p>
          <a:endParaRPr lang="en-NZ"/>
        </a:p>
      </dgm:t>
    </dgm:pt>
    <dgm:pt modelId="{4710F816-6887-4C63-B1EC-111560F44C40}" type="pres">
      <dgm:prSet presAssocID="{9307ED5D-922D-4EEB-8F85-02023625EDD8}" presName="sp" presStyleCnt="0"/>
      <dgm:spPr/>
    </dgm:pt>
    <dgm:pt modelId="{AF61A12A-CC98-462C-8061-258220FB0FB0}" type="pres">
      <dgm:prSet presAssocID="{C9AD2844-23D6-4327-9C85-11B710B56166}" presName="linNode" presStyleCnt="0"/>
      <dgm:spPr/>
    </dgm:pt>
    <dgm:pt modelId="{EA910D1D-108C-4C56-8750-A493AD3F6807}" type="pres">
      <dgm:prSet presAssocID="{C9AD2844-23D6-4327-9C85-11B710B56166}" presName="parentText" presStyleLbl="node1" presStyleIdx="2" presStyleCnt="5" custScaleX="277778">
        <dgm:presLayoutVars>
          <dgm:chMax val="1"/>
          <dgm:bulletEnabled val="1"/>
        </dgm:presLayoutVars>
      </dgm:prSet>
      <dgm:spPr/>
      <dgm:t>
        <a:bodyPr/>
        <a:lstStyle/>
        <a:p>
          <a:endParaRPr lang="en-NZ"/>
        </a:p>
      </dgm:t>
    </dgm:pt>
    <dgm:pt modelId="{4584DE59-1949-4540-AB09-80C73133CFBF}" type="pres">
      <dgm:prSet presAssocID="{468CF5C8-6013-4EC5-9CAE-FA3873EDBA45}" presName="sp" presStyleCnt="0"/>
      <dgm:spPr/>
    </dgm:pt>
    <dgm:pt modelId="{DE692008-3371-4639-BD8D-067BB9EF18BD}" type="pres">
      <dgm:prSet presAssocID="{0459488B-ECD5-4631-83B5-F9F971725824}" presName="linNode" presStyleCnt="0"/>
      <dgm:spPr/>
    </dgm:pt>
    <dgm:pt modelId="{1445C8CF-0B2B-45A3-BE11-A7D6B933B588}" type="pres">
      <dgm:prSet presAssocID="{0459488B-ECD5-4631-83B5-F9F971725824}" presName="parentText" presStyleLbl="node1" presStyleIdx="3" presStyleCnt="5" custScaleX="277778">
        <dgm:presLayoutVars>
          <dgm:chMax val="1"/>
          <dgm:bulletEnabled val="1"/>
        </dgm:presLayoutVars>
      </dgm:prSet>
      <dgm:spPr/>
      <dgm:t>
        <a:bodyPr/>
        <a:lstStyle/>
        <a:p>
          <a:endParaRPr lang="en-NZ"/>
        </a:p>
      </dgm:t>
    </dgm:pt>
    <dgm:pt modelId="{C074B8FC-3CA4-4B03-BA23-837D87CD2588}" type="pres">
      <dgm:prSet presAssocID="{4F90801F-EC20-40F8-82E1-3108C9083CF8}" presName="sp" presStyleCnt="0"/>
      <dgm:spPr/>
    </dgm:pt>
    <dgm:pt modelId="{669C92F0-C574-49F7-A22D-B0AEA9A2D67B}" type="pres">
      <dgm:prSet presAssocID="{2FC896C3-B55E-4B99-93DB-7CA17774F6C3}" presName="linNode" presStyleCnt="0"/>
      <dgm:spPr/>
    </dgm:pt>
    <dgm:pt modelId="{573CA824-5B31-453F-A7E0-9FDF17036270}" type="pres">
      <dgm:prSet presAssocID="{2FC896C3-B55E-4B99-93DB-7CA17774F6C3}" presName="parentText" presStyleLbl="node1" presStyleIdx="4" presStyleCnt="5" custScaleX="277778">
        <dgm:presLayoutVars>
          <dgm:chMax val="1"/>
          <dgm:bulletEnabled val="1"/>
        </dgm:presLayoutVars>
      </dgm:prSet>
      <dgm:spPr/>
      <dgm:t>
        <a:bodyPr/>
        <a:lstStyle/>
        <a:p>
          <a:endParaRPr lang="en-NZ"/>
        </a:p>
      </dgm:t>
    </dgm:pt>
  </dgm:ptLst>
  <dgm:cxnLst>
    <dgm:cxn modelId="{C453187E-F13C-457F-9FEF-39597CB443F1}" type="presOf" srcId="{10BFE981-2B5A-405A-B06B-520118471A7E}" destId="{5C63A9B7-1364-4923-8DC5-5BB5AD4338B9}" srcOrd="0" destOrd="0" presId="urn:microsoft.com/office/officeart/2005/8/layout/vList5"/>
    <dgm:cxn modelId="{1776A052-9F57-4F4E-8C1B-13CA21B2F8CC}" type="presOf" srcId="{0459488B-ECD5-4631-83B5-F9F971725824}" destId="{1445C8CF-0B2B-45A3-BE11-A7D6B933B588}" srcOrd="0" destOrd="0" presId="urn:microsoft.com/office/officeart/2005/8/layout/vList5"/>
    <dgm:cxn modelId="{C030B277-DF6E-4F8E-9023-6CEDE101B9F6}" type="presOf" srcId="{61D18A4F-D041-42F3-AC05-B488752B3B52}" destId="{99E4EA43-F66B-4F8C-8FFB-182A5A1E6E07}" srcOrd="0" destOrd="0" presId="urn:microsoft.com/office/officeart/2005/8/layout/vList5"/>
    <dgm:cxn modelId="{37B592BF-1D93-4197-9F79-06CDF8DC49BC}" srcId="{61D18A4F-D041-42F3-AC05-B488752B3B52}" destId="{0459488B-ECD5-4631-83B5-F9F971725824}" srcOrd="3" destOrd="0" parTransId="{B140FAA2-48B7-4F70-880B-87AC06228A58}" sibTransId="{4F90801F-EC20-40F8-82E1-3108C9083CF8}"/>
    <dgm:cxn modelId="{4CF783F4-E57C-409B-9B72-4B24A047AA22}" type="presOf" srcId="{A2290573-89D4-4659-8DEB-2E220DCF3D74}" destId="{3E51B0E6-BAF5-4827-9A5D-6D5E36B32490}" srcOrd="0" destOrd="0" presId="urn:microsoft.com/office/officeart/2005/8/layout/vList5"/>
    <dgm:cxn modelId="{D4A52C47-2231-4565-B55B-29FD8D087207}" srcId="{61D18A4F-D041-42F3-AC05-B488752B3B52}" destId="{2FC896C3-B55E-4B99-93DB-7CA17774F6C3}" srcOrd="4" destOrd="0" parTransId="{12FE8A02-530E-43F9-94A4-1E8662BD60D2}" sibTransId="{229C5D85-FC61-4F9F-A4A8-483DC4C83C40}"/>
    <dgm:cxn modelId="{CBC58FC8-C5A9-4CF2-8E08-8D9A3DFC129F}" srcId="{61D18A4F-D041-42F3-AC05-B488752B3B52}" destId="{C9AD2844-23D6-4327-9C85-11B710B56166}" srcOrd="2" destOrd="0" parTransId="{4316A33A-C530-44DA-BDC7-A155551A400A}" sibTransId="{468CF5C8-6013-4EC5-9CAE-FA3873EDBA45}"/>
    <dgm:cxn modelId="{13D5A47D-B997-45FB-AACB-0404C8671894}" srcId="{61D18A4F-D041-42F3-AC05-B488752B3B52}" destId="{10BFE981-2B5A-405A-B06B-520118471A7E}" srcOrd="1" destOrd="0" parTransId="{B1242A8F-26C4-45C1-88F4-B3F5FFE8E0EC}" sibTransId="{9307ED5D-922D-4EEB-8F85-02023625EDD8}"/>
    <dgm:cxn modelId="{E4B82AD0-383A-4655-9793-6F0EF8440ED3}" type="presOf" srcId="{2FC896C3-B55E-4B99-93DB-7CA17774F6C3}" destId="{573CA824-5B31-453F-A7E0-9FDF17036270}" srcOrd="0" destOrd="0" presId="urn:microsoft.com/office/officeart/2005/8/layout/vList5"/>
    <dgm:cxn modelId="{BFE6E89F-0B2B-4E0B-8EF0-30A01E4C1567}" type="presOf" srcId="{C9AD2844-23D6-4327-9C85-11B710B56166}" destId="{EA910D1D-108C-4C56-8750-A493AD3F6807}" srcOrd="0" destOrd="0" presId="urn:microsoft.com/office/officeart/2005/8/layout/vList5"/>
    <dgm:cxn modelId="{C8141CC0-37DF-478F-8C27-DCB51C40BCF1}" srcId="{61D18A4F-D041-42F3-AC05-B488752B3B52}" destId="{A2290573-89D4-4659-8DEB-2E220DCF3D74}" srcOrd="0" destOrd="0" parTransId="{BF5A01B6-445A-44DA-918C-4C158DE9B86E}" sibTransId="{A218E097-CADC-4FBC-8DCE-F27AEB2923EB}"/>
    <dgm:cxn modelId="{EE43012D-EB69-47DD-978B-224973C60908}" type="presParOf" srcId="{99E4EA43-F66B-4F8C-8FFB-182A5A1E6E07}" destId="{6FB76B0F-D75D-4EDD-9907-A4CB53C1C907}" srcOrd="0" destOrd="0" presId="urn:microsoft.com/office/officeart/2005/8/layout/vList5"/>
    <dgm:cxn modelId="{DA749379-C735-44B0-9293-322F365A5BD4}" type="presParOf" srcId="{6FB76B0F-D75D-4EDD-9907-A4CB53C1C907}" destId="{3E51B0E6-BAF5-4827-9A5D-6D5E36B32490}" srcOrd="0" destOrd="0" presId="urn:microsoft.com/office/officeart/2005/8/layout/vList5"/>
    <dgm:cxn modelId="{B1BDA44D-C1AB-4D37-A338-638DBC420159}" type="presParOf" srcId="{99E4EA43-F66B-4F8C-8FFB-182A5A1E6E07}" destId="{96EF874A-DE69-4C5A-AE5B-49C7B179C8F0}" srcOrd="1" destOrd="0" presId="urn:microsoft.com/office/officeart/2005/8/layout/vList5"/>
    <dgm:cxn modelId="{7C3FDF85-EF5B-4ABE-A3D8-402FADA2D78F}" type="presParOf" srcId="{99E4EA43-F66B-4F8C-8FFB-182A5A1E6E07}" destId="{82C30D89-BB05-4416-80D1-6F4826880D5D}" srcOrd="2" destOrd="0" presId="urn:microsoft.com/office/officeart/2005/8/layout/vList5"/>
    <dgm:cxn modelId="{C1F0113D-EBC8-453A-BBD2-A988989B3B09}" type="presParOf" srcId="{82C30D89-BB05-4416-80D1-6F4826880D5D}" destId="{5C63A9B7-1364-4923-8DC5-5BB5AD4338B9}" srcOrd="0" destOrd="0" presId="urn:microsoft.com/office/officeart/2005/8/layout/vList5"/>
    <dgm:cxn modelId="{A68FE534-A5CA-4608-97CA-EF12C8848457}" type="presParOf" srcId="{99E4EA43-F66B-4F8C-8FFB-182A5A1E6E07}" destId="{4710F816-6887-4C63-B1EC-111560F44C40}" srcOrd="3" destOrd="0" presId="urn:microsoft.com/office/officeart/2005/8/layout/vList5"/>
    <dgm:cxn modelId="{E2C1798A-A025-4D37-ABC0-87FE5FFD833C}" type="presParOf" srcId="{99E4EA43-F66B-4F8C-8FFB-182A5A1E6E07}" destId="{AF61A12A-CC98-462C-8061-258220FB0FB0}" srcOrd="4" destOrd="0" presId="urn:microsoft.com/office/officeart/2005/8/layout/vList5"/>
    <dgm:cxn modelId="{0EA2EEFE-C057-45B8-8796-FDCF9CB59A24}" type="presParOf" srcId="{AF61A12A-CC98-462C-8061-258220FB0FB0}" destId="{EA910D1D-108C-4C56-8750-A493AD3F6807}" srcOrd="0" destOrd="0" presId="urn:microsoft.com/office/officeart/2005/8/layout/vList5"/>
    <dgm:cxn modelId="{657E4D7D-1220-408E-A4C1-BE14326C81AC}" type="presParOf" srcId="{99E4EA43-F66B-4F8C-8FFB-182A5A1E6E07}" destId="{4584DE59-1949-4540-AB09-80C73133CFBF}" srcOrd="5" destOrd="0" presId="urn:microsoft.com/office/officeart/2005/8/layout/vList5"/>
    <dgm:cxn modelId="{5547C4C4-99C7-4129-87A8-0934B7686BF4}" type="presParOf" srcId="{99E4EA43-F66B-4F8C-8FFB-182A5A1E6E07}" destId="{DE692008-3371-4639-BD8D-067BB9EF18BD}" srcOrd="6" destOrd="0" presId="urn:microsoft.com/office/officeart/2005/8/layout/vList5"/>
    <dgm:cxn modelId="{3E67EA3A-B340-4183-9C77-EF82D43CA6FF}" type="presParOf" srcId="{DE692008-3371-4639-BD8D-067BB9EF18BD}" destId="{1445C8CF-0B2B-45A3-BE11-A7D6B933B588}" srcOrd="0" destOrd="0" presId="urn:microsoft.com/office/officeart/2005/8/layout/vList5"/>
    <dgm:cxn modelId="{0B824D86-CBA9-4020-8EC7-12765140D03E}" type="presParOf" srcId="{99E4EA43-F66B-4F8C-8FFB-182A5A1E6E07}" destId="{C074B8FC-3CA4-4B03-BA23-837D87CD2588}" srcOrd="7" destOrd="0" presId="urn:microsoft.com/office/officeart/2005/8/layout/vList5"/>
    <dgm:cxn modelId="{5631C358-4A7C-428F-A3FD-FB5E93136634}" type="presParOf" srcId="{99E4EA43-F66B-4F8C-8FFB-182A5A1E6E07}" destId="{669C92F0-C574-49F7-A22D-B0AEA9A2D67B}" srcOrd="8" destOrd="0" presId="urn:microsoft.com/office/officeart/2005/8/layout/vList5"/>
    <dgm:cxn modelId="{790DF087-09E8-48E7-8AB2-D3E4AE443C3B}" type="presParOf" srcId="{669C92F0-C574-49F7-A22D-B0AEA9A2D67B}" destId="{573CA824-5B31-453F-A7E0-9FDF17036270}"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D6C5A8-87E7-4218-94AB-2018EC4B4B5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NZ"/>
        </a:p>
      </dgm:t>
    </dgm:pt>
    <dgm:pt modelId="{13FFC2FB-3F5A-4D44-A0A9-C64B6D6F73B4}">
      <dgm:prSet/>
      <dgm:spPr/>
      <dgm:t>
        <a:bodyPr/>
        <a:lstStyle/>
        <a:p>
          <a:pPr rtl="0"/>
          <a:r>
            <a:rPr lang="en-US" dirty="0" smtClean="0"/>
            <a:t>NEMP Statistics 2002 &amp; 2006:</a:t>
          </a:r>
          <a:endParaRPr lang="en-NZ" dirty="0"/>
        </a:p>
      </dgm:t>
    </dgm:pt>
    <dgm:pt modelId="{0C664AC0-B449-4916-A276-BFAE70D6144B}" type="parTrans" cxnId="{F84D60D5-52F6-4CC7-9743-862C2B940188}">
      <dgm:prSet/>
      <dgm:spPr/>
      <dgm:t>
        <a:bodyPr/>
        <a:lstStyle/>
        <a:p>
          <a:endParaRPr lang="en-NZ"/>
        </a:p>
      </dgm:t>
    </dgm:pt>
    <dgm:pt modelId="{94709768-30E0-4465-B6E2-14B436A1A9C0}" type="sibTrans" cxnId="{F84D60D5-52F6-4CC7-9743-862C2B940188}">
      <dgm:prSet/>
      <dgm:spPr/>
      <dgm:t>
        <a:bodyPr/>
        <a:lstStyle/>
        <a:p>
          <a:endParaRPr lang="en-NZ"/>
        </a:p>
      </dgm:t>
    </dgm:pt>
    <dgm:pt modelId="{79BFD9DD-9FC2-4C5E-9384-525B879ADD29}">
      <dgm:prSet/>
      <dgm:spPr/>
      <dgm:t>
        <a:bodyPr/>
        <a:lstStyle/>
        <a:p>
          <a:pPr rtl="0"/>
          <a:r>
            <a:rPr lang="en-US" dirty="0" smtClean="0"/>
            <a:t>Yr 8 students – writing ranked 10</a:t>
          </a:r>
          <a:r>
            <a:rPr lang="en-US" baseline="30000" dirty="0" smtClean="0"/>
            <a:t>th</a:t>
          </a:r>
          <a:r>
            <a:rPr lang="en-US" dirty="0" smtClean="0"/>
            <a:t> out of 12 school tasks</a:t>
          </a:r>
          <a:endParaRPr lang="en-NZ" dirty="0"/>
        </a:p>
      </dgm:t>
    </dgm:pt>
    <dgm:pt modelId="{58DD0D22-BA94-46F3-A563-F23CD9C53E82}" type="parTrans" cxnId="{AD075C56-B0F7-4A4A-9491-FFC27BE7E886}">
      <dgm:prSet/>
      <dgm:spPr/>
      <dgm:t>
        <a:bodyPr/>
        <a:lstStyle/>
        <a:p>
          <a:endParaRPr lang="en-NZ"/>
        </a:p>
      </dgm:t>
    </dgm:pt>
    <dgm:pt modelId="{E5F4BD4F-19DF-4E81-AA5B-AEB783DEB833}" type="sibTrans" cxnId="{AD075C56-B0F7-4A4A-9491-FFC27BE7E886}">
      <dgm:prSet/>
      <dgm:spPr/>
      <dgm:t>
        <a:bodyPr/>
        <a:lstStyle/>
        <a:p>
          <a:endParaRPr lang="en-NZ"/>
        </a:p>
      </dgm:t>
    </dgm:pt>
    <dgm:pt modelId="{1F573FF3-CD5C-4DF5-B3EC-CF3DD6A88ABB}">
      <dgm:prSet/>
      <dgm:spPr/>
      <dgm:t>
        <a:bodyPr/>
        <a:lstStyle/>
        <a:p>
          <a:pPr rtl="0"/>
          <a:r>
            <a:rPr lang="en-US" dirty="0" smtClean="0"/>
            <a:t>Girls score better than boys on over 85% of tasks.  </a:t>
          </a:r>
          <a:endParaRPr lang="en-NZ" dirty="0"/>
        </a:p>
      </dgm:t>
    </dgm:pt>
    <dgm:pt modelId="{1E6AA545-EFCB-4B7B-9040-27274235E6ED}" type="parTrans" cxnId="{3881D982-C6C6-401A-B6E0-D1E69EC51D12}">
      <dgm:prSet/>
      <dgm:spPr/>
      <dgm:t>
        <a:bodyPr/>
        <a:lstStyle/>
        <a:p>
          <a:endParaRPr lang="en-NZ"/>
        </a:p>
      </dgm:t>
    </dgm:pt>
    <dgm:pt modelId="{A36322A6-88E4-4EFC-9D23-0CB4A815FC45}" type="sibTrans" cxnId="{3881D982-C6C6-401A-B6E0-D1E69EC51D12}">
      <dgm:prSet/>
      <dgm:spPr/>
      <dgm:t>
        <a:bodyPr/>
        <a:lstStyle/>
        <a:p>
          <a:endParaRPr lang="en-NZ"/>
        </a:p>
      </dgm:t>
    </dgm:pt>
    <dgm:pt modelId="{8645657A-BC0E-41A0-8697-67E7E4F632D2}">
      <dgm:prSet/>
      <dgm:spPr/>
      <dgm:t>
        <a:bodyPr/>
        <a:lstStyle/>
        <a:p>
          <a:pPr rtl="0"/>
          <a:r>
            <a:rPr lang="en-US" dirty="0" smtClean="0"/>
            <a:t>Boys less positive than girls in attitudes towards writing.  </a:t>
          </a:r>
          <a:endParaRPr lang="en-NZ" dirty="0"/>
        </a:p>
      </dgm:t>
    </dgm:pt>
    <dgm:pt modelId="{EA82C5E4-3A00-43C0-830B-D89F57FACEB7}" type="parTrans" cxnId="{27E91B5F-BD2C-403A-B597-7367F4AD0815}">
      <dgm:prSet/>
      <dgm:spPr/>
      <dgm:t>
        <a:bodyPr/>
        <a:lstStyle/>
        <a:p>
          <a:endParaRPr lang="en-NZ"/>
        </a:p>
      </dgm:t>
    </dgm:pt>
    <dgm:pt modelId="{9FC032FB-537B-40E9-A445-24BE6BBE8AE0}" type="sibTrans" cxnId="{27E91B5F-BD2C-403A-B597-7367F4AD0815}">
      <dgm:prSet/>
      <dgm:spPr/>
      <dgm:t>
        <a:bodyPr/>
        <a:lstStyle/>
        <a:p>
          <a:endParaRPr lang="en-NZ"/>
        </a:p>
      </dgm:t>
    </dgm:pt>
    <dgm:pt modelId="{8DDED141-1A89-4F7E-8E4F-7EB3D9A9744C}">
      <dgm:prSet/>
      <dgm:spPr/>
      <dgm:t>
        <a:bodyPr/>
        <a:lstStyle/>
        <a:p>
          <a:pPr rtl="0"/>
          <a:r>
            <a:rPr lang="en-US" dirty="0" smtClean="0"/>
            <a:t>Attitude declines with age. </a:t>
          </a:r>
          <a:endParaRPr lang="en-NZ" dirty="0"/>
        </a:p>
      </dgm:t>
    </dgm:pt>
    <dgm:pt modelId="{34D4DB80-B0F5-4C61-9E3C-4FC1F1E02D1F}" type="parTrans" cxnId="{8B6EA09A-E7F7-4FEF-BA62-CD9095C3719B}">
      <dgm:prSet/>
      <dgm:spPr/>
      <dgm:t>
        <a:bodyPr/>
        <a:lstStyle/>
        <a:p>
          <a:endParaRPr lang="en-NZ"/>
        </a:p>
      </dgm:t>
    </dgm:pt>
    <dgm:pt modelId="{3805C70A-A9A1-413A-A5D9-6E4B6F4C3D17}" type="sibTrans" cxnId="{8B6EA09A-E7F7-4FEF-BA62-CD9095C3719B}">
      <dgm:prSet/>
      <dgm:spPr/>
      <dgm:t>
        <a:bodyPr/>
        <a:lstStyle/>
        <a:p>
          <a:endParaRPr lang="en-NZ"/>
        </a:p>
      </dgm:t>
    </dgm:pt>
    <dgm:pt modelId="{3F9F4325-8BDA-46F9-8004-3935F5B7348A}">
      <dgm:prSet/>
      <dgm:spPr/>
      <dgm:t>
        <a:bodyPr/>
        <a:lstStyle/>
        <a:p>
          <a:pPr rtl="0"/>
          <a:r>
            <a:rPr lang="en-US" dirty="0" smtClean="0"/>
            <a:t>Maori and PI students score less well on 39% of tasks</a:t>
          </a:r>
          <a:endParaRPr lang="en-NZ" dirty="0"/>
        </a:p>
      </dgm:t>
    </dgm:pt>
    <dgm:pt modelId="{66E9BABF-D481-4902-9F46-2477E9F1DF26}" type="parTrans" cxnId="{3C00D8D5-1DB3-4E03-959E-50CEC0D7F894}">
      <dgm:prSet/>
      <dgm:spPr/>
      <dgm:t>
        <a:bodyPr/>
        <a:lstStyle/>
        <a:p>
          <a:endParaRPr lang="en-NZ"/>
        </a:p>
      </dgm:t>
    </dgm:pt>
    <dgm:pt modelId="{D5037290-16C2-4C9B-9A31-E8802C4CC619}" type="sibTrans" cxnId="{3C00D8D5-1DB3-4E03-959E-50CEC0D7F894}">
      <dgm:prSet/>
      <dgm:spPr/>
      <dgm:t>
        <a:bodyPr/>
        <a:lstStyle/>
        <a:p>
          <a:endParaRPr lang="en-NZ"/>
        </a:p>
      </dgm:t>
    </dgm:pt>
    <dgm:pt modelId="{FAA79C34-6A80-4C64-837C-AEAC1328CB6C}">
      <dgm:prSet/>
      <dgm:spPr/>
      <dgm:t>
        <a:bodyPr/>
        <a:lstStyle/>
        <a:p>
          <a:pPr rtl="0"/>
          <a:r>
            <a:rPr lang="en-US" dirty="0" smtClean="0"/>
            <a:t>In Focus Statistics 2006:</a:t>
          </a:r>
          <a:endParaRPr lang="en-NZ" dirty="0"/>
        </a:p>
      </dgm:t>
    </dgm:pt>
    <dgm:pt modelId="{D61119C8-A10B-4931-AF8E-C1B4730F95A9}" type="parTrans" cxnId="{B328ABFE-EF64-4DA5-9B04-A291D819D8A5}">
      <dgm:prSet/>
      <dgm:spPr/>
      <dgm:t>
        <a:bodyPr/>
        <a:lstStyle/>
        <a:p>
          <a:endParaRPr lang="en-NZ"/>
        </a:p>
      </dgm:t>
    </dgm:pt>
    <dgm:pt modelId="{374E542F-80C5-49F1-95FA-995C03718730}" type="sibTrans" cxnId="{B328ABFE-EF64-4DA5-9B04-A291D819D8A5}">
      <dgm:prSet/>
      <dgm:spPr/>
      <dgm:t>
        <a:bodyPr/>
        <a:lstStyle/>
        <a:p>
          <a:endParaRPr lang="en-NZ"/>
        </a:p>
      </dgm:t>
    </dgm:pt>
    <dgm:pt modelId="{D815834C-6EA4-4F19-A404-7DCB9AA63FEB}">
      <dgm:prSet/>
      <dgm:spPr/>
      <dgm:t>
        <a:bodyPr/>
        <a:lstStyle/>
        <a:p>
          <a:pPr rtl="0"/>
          <a:r>
            <a:rPr lang="en-US" dirty="0" smtClean="0"/>
            <a:t>Many secondary age students are not improving beyond curriculum level 3 in writing.</a:t>
          </a:r>
          <a:endParaRPr lang="en-NZ" dirty="0"/>
        </a:p>
      </dgm:t>
    </dgm:pt>
    <dgm:pt modelId="{5A1F69AF-6BC2-4E12-A8B6-32304881BC3B}" type="parTrans" cxnId="{0AF33980-88FE-4FA3-8BFF-A58C7CA49BFD}">
      <dgm:prSet/>
      <dgm:spPr/>
      <dgm:t>
        <a:bodyPr/>
        <a:lstStyle/>
        <a:p>
          <a:endParaRPr lang="en-NZ"/>
        </a:p>
      </dgm:t>
    </dgm:pt>
    <dgm:pt modelId="{A073202A-AC84-4B6B-919C-1D4950FF759D}" type="sibTrans" cxnId="{0AF33980-88FE-4FA3-8BFF-A58C7CA49BFD}">
      <dgm:prSet/>
      <dgm:spPr/>
      <dgm:t>
        <a:bodyPr/>
        <a:lstStyle/>
        <a:p>
          <a:endParaRPr lang="en-NZ"/>
        </a:p>
      </dgm:t>
    </dgm:pt>
    <dgm:pt modelId="{50ACC0DB-F0D5-41CD-907B-B8BFD0B89EC7}" type="pres">
      <dgm:prSet presAssocID="{65D6C5A8-87E7-4218-94AB-2018EC4B4B56}" presName="linear" presStyleCnt="0">
        <dgm:presLayoutVars>
          <dgm:animLvl val="lvl"/>
          <dgm:resizeHandles val="exact"/>
        </dgm:presLayoutVars>
      </dgm:prSet>
      <dgm:spPr/>
      <dgm:t>
        <a:bodyPr/>
        <a:lstStyle/>
        <a:p>
          <a:endParaRPr lang="en-NZ"/>
        </a:p>
      </dgm:t>
    </dgm:pt>
    <dgm:pt modelId="{E8C5B449-4AB6-4782-966D-2A1751073B9B}" type="pres">
      <dgm:prSet presAssocID="{13FFC2FB-3F5A-4D44-A0A9-C64B6D6F73B4}" presName="parentText" presStyleLbl="node1" presStyleIdx="0" presStyleCnt="2">
        <dgm:presLayoutVars>
          <dgm:chMax val="0"/>
          <dgm:bulletEnabled val="1"/>
        </dgm:presLayoutVars>
      </dgm:prSet>
      <dgm:spPr/>
      <dgm:t>
        <a:bodyPr/>
        <a:lstStyle/>
        <a:p>
          <a:endParaRPr lang="en-NZ"/>
        </a:p>
      </dgm:t>
    </dgm:pt>
    <dgm:pt modelId="{59FF1DE5-72BE-4355-8C7B-A736E26827FD}" type="pres">
      <dgm:prSet presAssocID="{13FFC2FB-3F5A-4D44-A0A9-C64B6D6F73B4}" presName="childText" presStyleLbl="revTx" presStyleIdx="0" presStyleCnt="2">
        <dgm:presLayoutVars>
          <dgm:bulletEnabled val="1"/>
        </dgm:presLayoutVars>
      </dgm:prSet>
      <dgm:spPr/>
      <dgm:t>
        <a:bodyPr/>
        <a:lstStyle/>
        <a:p>
          <a:endParaRPr lang="en-NZ"/>
        </a:p>
      </dgm:t>
    </dgm:pt>
    <dgm:pt modelId="{54043B32-9AEC-407B-BC35-191025DE3047}" type="pres">
      <dgm:prSet presAssocID="{FAA79C34-6A80-4C64-837C-AEAC1328CB6C}" presName="parentText" presStyleLbl="node1" presStyleIdx="1" presStyleCnt="2">
        <dgm:presLayoutVars>
          <dgm:chMax val="0"/>
          <dgm:bulletEnabled val="1"/>
        </dgm:presLayoutVars>
      </dgm:prSet>
      <dgm:spPr/>
      <dgm:t>
        <a:bodyPr/>
        <a:lstStyle/>
        <a:p>
          <a:endParaRPr lang="en-NZ"/>
        </a:p>
      </dgm:t>
    </dgm:pt>
    <dgm:pt modelId="{91FFEF98-BED3-4565-BEA7-7763B592FDFF}" type="pres">
      <dgm:prSet presAssocID="{FAA79C34-6A80-4C64-837C-AEAC1328CB6C}" presName="childText" presStyleLbl="revTx" presStyleIdx="1" presStyleCnt="2">
        <dgm:presLayoutVars>
          <dgm:bulletEnabled val="1"/>
        </dgm:presLayoutVars>
      </dgm:prSet>
      <dgm:spPr/>
      <dgm:t>
        <a:bodyPr/>
        <a:lstStyle/>
        <a:p>
          <a:endParaRPr lang="en-NZ"/>
        </a:p>
      </dgm:t>
    </dgm:pt>
  </dgm:ptLst>
  <dgm:cxnLst>
    <dgm:cxn modelId="{B3772CE4-820D-402F-BA3B-43F7AE0F59BF}" type="presOf" srcId="{8DDED141-1A89-4F7E-8E4F-7EB3D9A9744C}" destId="{59FF1DE5-72BE-4355-8C7B-A736E26827FD}" srcOrd="0" destOrd="3" presId="urn:microsoft.com/office/officeart/2005/8/layout/vList2"/>
    <dgm:cxn modelId="{0AF33980-88FE-4FA3-8BFF-A58C7CA49BFD}" srcId="{FAA79C34-6A80-4C64-837C-AEAC1328CB6C}" destId="{D815834C-6EA4-4F19-A404-7DCB9AA63FEB}" srcOrd="0" destOrd="0" parTransId="{5A1F69AF-6BC2-4E12-A8B6-32304881BC3B}" sibTransId="{A073202A-AC84-4B6B-919C-1D4950FF759D}"/>
    <dgm:cxn modelId="{BA56BAE7-E31D-448B-9976-D7EF047655C3}" type="presOf" srcId="{79BFD9DD-9FC2-4C5E-9384-525B879ADD29}" destId="{59FF1DE5-72BE-4355-8C7B-A736E26827FD}" srcOrd="0" destOrd="0" presId="urn:microsoft.com/office/officeart/2005/8/layout/vList2"/>
    <dgm:cxn modelId="{AD075C56-B0F7-4A4A-9491-FFC27BE7E886}" srcId="{13FFC2FB-3F5A-4D44-A0A9-C64B6D6F73B4}" destId="{79BFD9DD-9FC2-4C5E-9384-525B879ADD29}" srcOrd="0" destOrd="0" parTransId="{58DD0D22-BA94-46F3-A563-F23CD9C53E82}" sibTransId="{E5F4BD4F-19DF-4E81-AA5B-AEB783DEB833}"/>
    <dgm:cxn modelId="{B328ABFE-EF64-4DA5-9B04-A291D819D8A5}" srcId="{65D6C5A8-87E7-4218-94AB-2018EC4B4B56}" destId="{FAA79C34-6A80-4C64-837C-AEAC1328CB6C}" srcOrd="1" destOrd="0" parTransId="{D61119C8-A10B-4931-AF8E-C1B4730F95A9}" sibTransId="{374E542F-80C5-49F1-95FA-995C03718730}"/>
    <dgm:cxn modelId="{5A034E6A-D77A-4073-A8DA-A4DC219D1DE8}" type="presOf" srcId="{8645657A-BC0E-41A0-8697-67E7E4F632D2}" destId="{59FF1DE5-72BE-4355-8C7B-A736E26827FD}" srcOrd="0" destOrd="2" presId="urn:microsoft.com/office/officeart/2005/8/layout/vList2"/>
    <dgm:cxn modelId="{27E91B5F-BD2C-403A-B597-7367F4AD0815}" srcId="{13FFC2FB-3F5A-4D44-A0A9-C64B6D6F73B4}" destId="{8645657A-BC0E-41A0-8697-67E7E4F632D2}" srcOrd="2" destOrd="0" parTransId="{EA82C5E4-3A00-43C0-830B-D89F57FACEB7}" sibTransId="{9FC032FB-537B-40E9-A445-24BE6BBE8AE0}"/>
    <dgm:cxn modelId="{F84D60D5-52F6-4CC7-9743-862C2B940188}" srcId="{65D6C5A8-87E7-4218-94AB-2018EC4B4B56}" destId="{13FFC2FB-3F5A-4D44-A0A9-C64B6D6F73B4}" srcOrd="0" destOrd="0" parTransId="{0C664AC0-B449-4916-A276-BFAE70D6144B}" sibTransId="{94709768-30E0-4465-B6E2-14B436A1A9C0}"/>
    <dgm:cxn modelId="{3881D982-C6C6-401A-B6E0-D1E69EC51D12}" srcId="{13FFC2FB-3F5A-4D44-A0A9-C64B6D6F73B4}" destId="{1F573FF3-CD5C-4DF5-B3EC-CF3DD6A88ABB}" srcOrd="1" destOrd="0" parTransId="{1E6AA545-EFCB-4B7B-9040-27274235E6ED}" sibTransId="{A36322A6-88E4-4EFC-9D23-0CB4A815FC45}"/>
    <dgm:cxn modelId="{8B6EA09A-E7F7-4FEF-BA62-CD9095C3719B}" srcId="{13FFC2FB-3F5A-4D44-A0A9-C64B6D6F73B4}" destId="{8DDED141-1A89-4F7E-8E4F-7EB3D9A9744C}" srcOrd="3" destOrd="0" parTransId="{34D4DB80-B0F5-4C61-9E3C-4FC1F1E02D1F}" sibTransId="{3805C70A-A9A1-413A-A5D9-6E4B6F4C3D17}"/>
    <dgm:cxn modelId="{D1914258-9404-46D4-B963-F5D649F527A5}" type="presOf" srcId="{FAA79C34-6A80-4C64-837C-AEAC1328CB6C}" destId="{54043B32-9AEC-407B-BC35-191025DE3047}" srcOrd="0" destOrd="0" presId="urn:microsoft.com/office/officeart/2005/8/layout/vList2"/>
    <dgm:cxn modelId="{79460D0A-D25E-4FC2-BCE8-F442CFE45789}" type="presOf" srcId="{65D6C5A8-87E7-4218-94AB-2018EC4B4B56}" destId="{50ACC0DB-F0D5-41CD-907B-B8BFD0B89EC7}" srcOrd="0" destOrd="0" presId="urn:microsoft.com/office/officeart/2005/8/layout/vList2"/>
    <dgm:cxn modelId="{669662B9-6AE6-4A39-B201-3F1B525DAE4D}" type="presOf" srcId="{1F573FF3-CD5C-4DF5-B3EC-CF3DD6A88ABB}" destId="{59FF1DE5-72BE-4355-8C7B-A736E26827FD}" srcOrd="0" destOrd="1" presId="urn:microsoft.com/office/officeart/2005/8/layout/vList2"/>
    <dgm:cxn modelId="{43BDE2B1-1711-40D8-A174-D7B934AF1D81}" type="presOf" srcId="{3F9F4325-8BDA-46F9-8004-3935F5B7348A}" destId="{59FF1DE5-72BE-4355-8C7B-A736E26827FD}" srcOrd="0" destOrd="4" presId="urn:microsoft.com/office/officeart/2005/8/layout/vList2"/>
    <dgm:cxn modelId="{3C00D8D5-1DB3-4E03-959E-50CEC0D7F894}" srcId="{13FFC2FB-3F5A-4D44-A0A9-C64B6D6F73B4}" destId="{3F9F4325-8BDA-46F9-8004-3935F5B7348A}" srcOrd="4" destOrd="0" parTransId="{66E9BABF-D481-4902-9F46-2477E9F1DF26}" sibTransId="{D5037290-16C2-4C9B-9A31-E8802C4CC619}"/>
    <dgm:cxn modelId="{CEE300DC-46E7-4C1D-875B-07460A576BBE}" type="presOf" srcId="{13FFC2FB-3F5A-4D44-A0A9-C64B6D6F73B4}" destId="{E8C5B449-4AB6-4782-966D-2A1751073B9B}" srcOrd="0" destOrd="0" presId="urn:microsoft.com/office/officeart/2005/8/layout/vList2"/>
    <dgm:cxn modelId="{53ACB64E-C2FB-498D-817A-81BF4769C258}" type="presOf" srcId="{D815834C-6EA4-4F19-A404-7DCB9AA63FEB}" destId="{91FFEF98-BED3-4565-BEA7-7763B592FDFF}" srcOrd="0" destOrd="0" presId="urn:microsoft.com/office/officeart/2005/8/layout/vList2"/>
    <dgm:cxn modelId="{416C7B6D-500D-4D2E-8E7C-6A8D561F507F}" type="presParOf" srcId="{50ACC0DB-F0D5-41CD-907B-B8BFD0B89EC7}" destId="{E8C5B449-4AB6-4782-966D-2A1751073B9B}" srcOrd="0" destOrd="0" presId="urn:microsoft.com/office/officeart/2005/8/layout/vList2"/>
    <dgm:cxn modelId="{C758ECEA-08A5-4BA6-9C49-F430915C1290}" type="presParOf" srcId="{50ACC0DB-F0D5-41CD-907B-B8BFD0B89EC7}" destId="{59FF1DE5-72BE-4355-8C7B-A736E26827FD}" srcOrd="1" destOrd="0" presId="urn:microsoft.com/office/officeart/2005/8/layout/vList2"/>
    <dgm:cxn modelId="{39DA5388-6F22-41F4-8355-67A86351ECAE}" type="presParOf" srcId="{50ACC0DB-F0D5-41CD-907B-B8BFD0B89EC7}" destId="{54043B32-9AEC-407B-BC35-191025DE3047}" srcOrd="2" destOrd="0" presId="urn:microsoft.com/office/officeart/2005/8/layout/vList2"/>
    <dgm:cxn modelId="{072481F7-7E7B-4F32-8E97-99D32624DABA}" type="presParOf" srcId="{50ACC0DB-F0D5-41CD-907B-B8BFD0B89EC7}" destId="{91FFEF98-BED3-4565-BEA7-7763B592FDF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BA74E8-04EE-42A1-B401-A9BC6F5D2DEE}"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NZ"/>
        </a:p>
      </dgm:t>
    </dgm:pt>
    <dgm:pt modelId="{FEBBFC71-9160-420B-AE7C-A7241F5EFEDD}">
      <dgm:prSet phldrT="[Text]"/>
      <dgm:spPr/>
      <dgm:t>
        <a:bodyPr/>
        <a:lstStyle/>
        <a:p>
          <a:r>
            <a:rPr lang="en-NZ" dirty="0" smtClean="0"/>
            <a:t>Writing is an essential skill that students need if they are to participate meaningfully and successfully in the modern world</a:t>
          </a:r>
          <a:endParaRPr lang="en-NZ" dirty="0"/>
        </a:p>
      </dgm:t>
    </dgm:pt>
    <dgm:pt modelId="{46C08000-0AE7-47B3-B132-401E0362EE64}" type="parTrans" cxnId="{93AEA6FA-7103-4A49-9DFC-E3BD52F7BF1D}">
      <dgm:prSet/>
      <dgm:spPr/>
      <dgm:t>
        <a:bodyPr/>
        <a:lstStyle/>
        <a:p>
          <a:endParaRPr lang="en-NZ"/>
        </a:p>
      </dgm:t>
    </dgm:pt>
    <dgm:pt modelId="{DCCCD310-D3F9-41D8-B486-31D4644C92C0}" type="sibTrans" cxnId="{93AEA6FA-7103-4A49-9DFC-E3BD52F7BF1D}">
      <dgm:prSet/>
      <dgm:spPr/>
      <dgm:t>
        <a:bodyPr/>
        <a:lstStyle/>
        <a:p>
          <a:endParaRPr lang="en-NZ"/>
        </a:p>
      </dgm:t>
    </dgm:pt>
    <dgm:pt modelId="{F8622322-673A-4A08-835D-A96775AB8FAF}">
      <dgm:prSet phldrT="[Text]"/>
      <dgm:spPr/>
      <dgm:t>
        <a:bodyPr/>
        <a:lstStyle/>
        <a:p>
          <a:r>
            <a:rPr lang="en-NZ" dirty="0" smtClean="0"/>
            <a:t>What teachers do makes a difference to how well students learn to write</a:t>
          </a:r>
          <a:endParaRPr lang="en-NZ" dirty="0"/>
        </a:p>
      </dgm:t>
    </dgm:pt>
    <dgm:pt modelId="{A16BD819-6AE1-4C27-95D7-8AE9A583DE71}" type="parTrans" cxnId="{6EEB3A1D-A0FD-4139-92A5-483C1ED3BF91}">
      <dgm:prSet/>
      <dgm:spPr/>
      <dgm:t>
        <a:bodyPr/>
        <a:lstStyle/>
        <a:p>
          <a:endParaRPr lang="en-NZ"/>
        </a:p>
      </dgm:t>
    </dgm:pt>
    <dgm:pt modelId="{456A8127-10B2-425F-A41D-DE66E1756A4C}" type="sibTrans" cxnId="{6EEB3A1D-A0FD-4139-92A5-483C1ED3BF91}">
      <dgm:prSet/>
      <dgm:spPr/>
      <dgm:t>
        <a:bodyPr/>
        <a:lstStyle/>
        <a:p>
          <a:endParaRPr lang="en-NZ"/>
        </a:p>
      </dgm:t>
    </dgm:pt>
    <dgm:pt modelId="{DABB923B-537E-4CB7-9ACF-0FD6CCA11CC0}">
      <dgm:prSet phldrT="[Text]"/>
      <dgm:spPr/>
      <dgm:t>
        <a:bodyPr/>
        <a:lstStyle/>
        <a:p>
          <a:r>
            <a:rPr lang="en-NZ" dirty="0" smtClean="0"/>
            <a:t>All students are able to improve their writing </a:t>
          </a:r>
          <a:endParaRPr lang="en-NZ" dirty="0"/>
        </a:p>
      </dgm:t>
    </dgm:pt>
    <dgm:pt modelId="{FACEBEFF-1BF5-4795-84A7-36F42F1CF1E2}" type="parTrans" cxnId="{A6EA3FC1-7CD6-4533-875E-B151A87B3EF4}">
      <dgm:prSet/>
      <dgm:spPr/>
      <dgm:t>
        <a:bodyPr/>
        <a:lstStyle/>
        <a:p>
          <a:endParaRPr lang="en-NZ"/>
        </a:p>
      </dgm:t>
    </dgm:pt>
    <dgm:pt modelId="{5D164E19-D59B-4942-BC09-1DD456D06326}" type="sibTrans" cxnId="{A6EA3FC1-7CD6-4533-875E-B151A87B3EF4}">
      <dgm:prSet/>
      <dgm:spPr/>
      <dgm:t>
        <a:bodyPr/>
        <a:lstStyle/>
        <a:p>
          <a:endParaRPr lang="en-NZ"/>
        </a:p>
      </dgm:t>
    </dgm:pt>
    <dgm:pt modelId="{CAC2F89A-2EA6-4675-BF88-6C6AFEEF6A40}">
      <dgm:prSet phldrT="[Text]"/>
      <dgm:spPr/>
      <dgm:t>
        <a:bodyPr/>
        <a:lstStyle/>
        <a:p>
          <a:r>
            <a:rPr lang="en-NZ" dirty="0" smtClean="0"/>
            <a:t>Students learn best in a supportive and nurturing environment</a:t>
          </a:r>
          <a:endParaRPr lang="en-NZ" dirty="0"/>
        </a:p>
      </dgm:t>
    </dgm:pt>
    <dgm:pt modelId="{B4453503-DFB5-4C48-AD24-828B1D7ECCEC}" type="parTrans" cxnId="{D4F5416B-386D-4763-93F6-D0415AF4320A}">
      <dgm:prSet/>
      <dgm:spPr/>
      <dgm:t>
        <a:bodyPr/>
        <a:lstStyle/>
        <a:p>
          <a:endParaRPr lang="en-NZ"/>
        </a:p>
      </dgm:t>
    </dgm:pt>
    <dgm:pt modelId="{330CDCE3-DAE3-45DB-A732-B0ABAC479952}" type="sibTrans" cxnId="{D4F5416B-386D-4763-93F6-D0415AF4320A}">
      <dgm:prSet/>
      <dgm:spPr/>
      <dgm:t>
        <a:bodyPr/>
        <a:lstStyle/>
        <a:p>
          <a:endParaRPr lang="en-NZ"/>
        </a:p>
      </dgm:t>
    </dgm:pt>
    <dgm:pt modelId="{BE4B8BD8-9B19-4745-9AD5-E81F4BE4205F}">
      <dgm:prSet phldrT="[Text]"/>
      <dgm:spPr/>
      <dgm:t>
        <a:bodyPr/>
        <a:lstStyle/>
        <a:p>
          <a:r>
            <a:rPr lang="en-NZ" dirty="0" smtClean="0"/>
            <a:t>Students’ own interests, backgrounds and goals are important to acknowledge and include in writing programmes</a:t>
          </a:r>
          <a:endParaRPr lang="en-NZ" dirty="0"/>
        </a:p>
      </dgm:t>
    </dgm:pt>
    <dgm:pt modelId="{B0BBDF01-6E23-459C-ABC5-C14455094A80}" type="parTrans" cxnId="{B7582D44-2C1C-4B63-80B9-0D00356BC0FE}">
      <dgm:prSet/>
      <dgm:spPr/>
      <dgm:t>
        <a:bodyPr/>
        <a:lstStyle/>
        <a:p>
          <a:endParaRPr lang="en-NZ"/>
        </a:p>
      </dgm:t>
    </dgm:pt>
    <dgm:pt modelId="{15A83772-43C1-418D-8830-7D28EBA4C040}" type="sibTrans" cxnId="{B7582D44-2C1C-4B63-80B9-0D00356BC0FE}">
      <dgm:prSet/>
      <dgm:spPr/>
      <dgm:t>
        <a:bodyPr/>
        <a:lstStyle/>
        <a:p>
          <a:endParaRPr lang="en-NZ"/>
        </a:p>
      </dgm:t>
    </dgm:pt>
    <dgm:pt modelId="{20AD87F1-83FB-4825-9345-8047AF049A58}">
      <dgm:prSet/>
      <dgm:spPr/>
      <dgm:t>
        <a:bodyPr/>
        <a:lstStyle/>
        <a:p>
          <a:r>
            <a:rPr lang="en-NZ" dirty="0" smtClean="0"/>
            <a:t>Effective writing is linked to effective reading and </a:t>
          </a:r>
          <a:r>
            <a:rPr lang="en-NZ" smtClean="0"/>
            <a:t>oracy</a:t>
          </a:r>
          <a:endParaRPr lang="en-NZ" dirty="0" smtClean="0"/>
        </a:p>
      </dgm:t>
    </dgm:pt>
    <dgm:pt modelId="{2ABA265E-94C5-4662-AFC9-2A9C9945430B}" type="parTrans" cxnId="{20AEB2E9-5CA5-4AF2-A50B-401A5F15F39A}">
      <dgm:prSet/>
      <dgm:spPr/>
      <dgm:t>
        <a:bodyPr/>
        <a:lstStyle/>
        <a:p>
          <a:endParaRPr lang="en-NZ"/>
        </a:p>
      </dgm:t>
    </dgm:pt>
    <dgm:pt modelId="{297D5C29-5528-4F08-9524-F22FC2527508}" type="sibTrans" cxnId="{20AEB2E9-5CA5-4AF2-A50B-401A5F15F39A}">
      <dgm:prSet/>
      <dgm:spPr/>
      <dgm:t>
        <a:bodyPr/>
        <a:lstStyle/>
        <a:p>
          <a:endParaRPr lang="en-NZ"/>
        </a:p>
      </dgm:t>
    </dgm:pt>
    <dgm:pt modelId="{9130E587-A033-4C1D-902E-EA2AEFC9BF09}" type="pres">
      <dgm:prSet presAssocID="{B5BA74E8-04EE-42A1-B401-A9BC6F5D2DEE}" presName="diagram" presStyleCnt="0">
        <dgm:presLayoutVars>
          <dgm:dir/>
          <dgm:resizeHandles val="exact"/>
        </dgm:presLayoutVars>
      </dgm:prSet>
      <dgm:spPr/>
      <dgm:t>
        <a:bodyPr/>
        <a:lstStyle/>
        <a:p>
          <a:endParaRPr lang="en-NZ"/>
        </a:p>
      </dgm:t>
    </dgm:pt>
    <dgm:pt modelId="{17F93CCA-428D-434C-9BF0-255812B4490D}" type="pres">
      <dgm:prSet presAssocID="{FEBBFC71-9160-420B-AE7C-A7241F5EFEDD}" presName="node" presStyleLbl="node1" presStyleIdx="0" presStyleCnt="6">
        <dgm:presLayoutVars>
          <dgm:bulletEnabled val="1"/>
        </dgm:presLayoutVars>
      </dgm:prSet>
      <dgm:spPr/>
      <dgm:t>
        <a:bodyPr/>
        <a:lstStyle/>
        <a:p>
          <a:endParaRPr lang="en-NZ"/>
        </a:p>
      </dgm:t>
    </dgm:pt>
    <dgm:pt modelId="{7CF1A7C4-7420-4021-8DFF-14CA1566F26E}" type="pres">
      <dgm:prSet presAssocID="{DCCCD310-D3F9-41D8-B486-31D4644C92C0}" presName="sibTrans" presStyleCnt="0"/>
      <dgm:spPr/>
    </dgm:pt>
    <dgm:pt modelId="{50262802-0378-42AC-B37F-675C66E24EE5}" type="pres">
      <dgm:prSet presAssocID="{F8622322-673A-4A08-835D-A96775AB8FAF}" presName="node" presStyleLbl="node1" presStyleIdx="1" presStyleCnt="6">
        <dgm:presLayoutVars>
          <dgm:bulletEnabled val="1"/>
        </dgm:presLayoutVars>
      </dgm:prSet>
      <dgm:spPr/>
      <dgm:t>
        <a:bodyPr/>
        <a:lstStyle/>
        <a:p>
          <a:endParaRPr lang="en-NZ"/>
        </a:p>
      </dgm:t>
    </dgm:pt>
    <dgm:pt modelId="{56B0724E-8B9C-43CA-A43B-6756F977AE45}" type="pres">
      <dgm:prSet presAssocID="{456A8127-10B2-425F-A41D-DE66E1756A4C}" presName="sibTrans" presStyleCnt="0"/>
      <dgm:spPr/>
    </dgm:pt>
    <dgm:pt modelId="{40CFD9D7-815B-40C0-8A04-D359B870FEA8}" type="pres">
      <dgm:prSet presAssocID="{DABB923B-537E-4CB7-9ACF-0FD6CCA11CC0}" presName="node" presStyleLbl="node1" presStyleIdx="2" presStyleCnt="6">
        <dgm:presLayoutVars>
          <dgm:bulletEnabled val="1"/>
        </dgm:presLayoutVars>
      </dgm:prSet>
      <dgm:spPr/>
      <dgm:t>
        <a:bodyPr/>
        <a:lstStyle/>
        <a:p>
          <a:endParaRPr lang="en-NZ"/>
        </a:p>
      </dgm:t>
    </dgm:pt>
    <dgm:pt modelId="{E099EAAF-CA45-49BB-9D22-1C0F4B79802E}" type="pres">
      <dgm:prSet presAssocID="{5D164E19-D59B-4942-BC09-1DD456D06326}" presName="sibTrans" presStyleCnt="0"/>
      <dgm:spPr/>
    </dgm:pt>
    <dgm:pt modelId="{80DD6458-0BC7-48A8-BC04-556BC786D9F9}" type="pres">
      <dgm:prSet presAssocID="{CAC2F89A-2EA6-4675-BF88-6C6AFEEF6A40}" presName="node" presStyleLbl="node1" presStyleIdx="3" presStyleCnt="6">
        <dgm:presLayoutVars>
          <dgm:bulletEnabled val="1"/>
        </dgm:presLayoutVars>
      </dgm:prSet>
      <dgm:spPr/>
      <dgm:t>
        <a:bodyPr/>
        <a:lstStyle/>
        <a:p>
          <a:endParaRPr lang="en-NZ"/>
        </a:p>
      </dgm:t>
    </dgm:pt>
    <dgm:pt modelId="{A7DAF0C2-47C6-49B0-85AB-9F99E5A6436F}" type="pres">
      <dgm:prSet presAssocID="{330CDCE3-DAE3-45DB-A732-B0ABAC479952}" presName="sibTrans" presStyleCnt="0"/>
      <dgm:spPr/>
    </dgm:pt>
    <dgm:pt modelId="{B3F6A347-7C81-4905-A2B0-45628C0B4994}" type="pres">
      <dgm:prSet presAssocID="{BE4B8BD8-9B19-4745-9AD5-E81F4BE4205F}" presName="node" presStyleLbl="node1" presStyleIdx="4" presStyleCnt="6">
        <dgm:presLayoutVars>
          <dgm:bulletEnabled val="1"/>
        </dgm:presLayoutVars>
      </dgm:prSet>
      <dgm:spPr/>
      <dgm:t>
        <a:bodyPr/>
        <a:lstStyle/>
        <a:p>
          <a:endParaRPr lang="en-NZ"/>
        </a:p>
      </dgm:t>
    </dgm:pt>
    <dgm:pt modelId="{D30E9E0A-54DC-4E19-A9B6-8B9DA979AA3D}" type="pres">
      <dgm:prSet presAssocID="{15A83772-43C1-418D-8830-7D28EBA4C040}" presName="sibTrans" presStyleCnt="0"/>
      <dgm:spPr/>
    </dgm:pt>
    <dgm:pt modelId="{45F97FA1-F54F-4FB7-A792-E635E1421CB1}" type="pres">
      <dgm:prSet presAssocID="{20AD87F1-83FB-4825-9345-8047AF049A58}" presName="node" presStyleLbl="node1" presStyleIdx="5" presStyleCnt="6">
        <dgm:presLayoutVars>
          <dgm:bulletEnabled val="1"/>
        </dgm:presLayoutVars>
      </dgm:prSet>
      <dgm:spPr/>
      <dgm:t>
        <a:bodyPr/>
        <a:lstStyle/>
        <a:p>
          <a:endParaRPr lang="en-NZ"/>
        </a:p>
      </dgm:t>
    </dgm:pt>
  </dgm:ptLst>
  <dgm:cxnLst>
    <dgm:cxn modelId="{1543EB50-6909-4E15-9A82-4FC2AACAC2B4}" type="presOf" srcId="{B5BA74E8-04EE-42A1-B401-A9BC6F5D2DEE}" destId="{9130E587-A033-4C1D-902E-EA2AEFC9BF09}" srcOrd="0" destOrd="0" presId="urn:microsoft.com/office/officeart/2005/8/layout/default#1"/>
    <dgm:cxn modelId="{E00FD00C-3F0E-4CC9-88FA-207ED60DED56}" type="presOf" srcId="{DABB923B-537E-4CB7-9ACF-0FD6CCA11CC0}" destId="{40CFD9D7-815B-40C0-8A04-D359B870FEA8}" srcOrd="0" destOrd="0" presId="urn:microsoft.com/office/officeart/2005/8/layout/default#1"/>
    <dgm:cxn modelId="{20AEB2E9-5CA5-4AF2-A50B-401A5F15F39A}" srcId="{B5BA74E8-04EE-42A1-B401-A9BC6F5D2DEE}" destId="{20AD87F1-83FB-4825-9345-8047AF049A58}" srcOrd="5" destOrd="0" parTransId="{2ABA265E-94C5-4662-AFC9-2A9C9945430B}" sibTransId="{297D5C29-5528-4F08-9524-F22FC2527508}"/>
    <dgm:cxn modelId="{6EEB3A1D-A0FD-4139-92A5-483C1ED3BF91}" srcId="{B5BA74E8-04EE-42A1-B401-A9BC6F5D2DEE}" destId="{F8622322-673A-4A08-835D-A96775AB8FAF}" srcOrd="1" destOrd="0" parTransId="{A16BD819-6AE1-4C27-95D7-8AE9A583DE71}" sibTransId="{456A8127-10B2-425F-A41D-DE66E1756A4C}"/>
    <dgm:cxn modelId="{A6EA3FC1-7CD6-4533-875E-B151A87B3EF4}" srcId="{B5BA74E8-04EE-42A1-B401-A9BC6F5D2DEE}" destId="{DABB923B-537E-4CB7-9ACF-0FD6CCA11CC0}" srcOrd="2" destOrd="0" parTransId="{FACEBEFF-1BF5-4795-84A7-36F42F1CF1E2}" sibTransId="{5D164E19-D59B-4942-BC09-1DD456D06326}"/>
    <dgm:cxn modelId="{E3DCB8CD-14C1-4C3A-8ADE-05357FE2D6BD}" type="presOf" srcId="{20AD87F1-83FB-4825-9345-8047AF049A58}" destId="{45F97FA1-F54F-4FB7-A792-E635E1421CB1}" srcOrd="0" destOrd="0" presId="urn:microsoft.com/office/officeart/2005/8/layout/default#1"/>
    <dgm:cxn modelId="{BC38B1C1-EF95-41C1-A421-01F7B033F266}" type="presOf" srcId="{BE4B8BD8-9B19-4745-9AD5-E81F4BE4205F}" destId="{B3F6A347-7C81-4905-A2B0-45628C0B4994}" srcOrd="0" destOrd="0" presId="urn:microsoft.com/office/officeart/2005/8/layout/default#1"/>
    <dgm:cxn modelId="{CEF2CDD1-C585-4122-99DB-89107C9EDEA4}" type="presOf" srcId="{F8622322-673A-4A08-835D-A96775AB8FAF}" destId="{50262802-0378-42AC-B37F-675C66E24EE5}" srcOrd="0" destOrd="0" presId="urn:microsoft.com/office/officeart/2005/8/layout/default#1"/>
    <dgm:cxn modelId="{654415D9-893E-4B15-905A-0C95C0F06E67}" type="presOf" srcId="{FEBBFC71-9160-420B-AE7C-A7241F5EFEDD}" destId="{17F93CCA-428D-434C-9BF0-255812B4490D}" srcOrd="0" destOrd="0" presId="urn:microsoft.com/office/officeart/2005/8/layout/default#1"/>
    <dgm:cxn modelId="{B7582D44-2C1C-4B63-80B9-0D00356BC0FE}" srcId="{B5BA74E8-04EE-42A1-B401-A9BC6F5D2DEE}" destId="{BE4B8BD8-9B19-4745-9AD5-E81F4BE4205F}" srcOrd="4" destOrd="0" parTransId="{B0BBDF01-6E23-459C-ABC5-C14455094A80}" sibTransId="{15A83772-43C1-418D-8830-7D28EBA4C040}"/>
    <dgm:cxn modelId="{EA06E970-8099-477C-BFA2-43A586FE37B9}" type="presOf" srcId="{CAC2F89A-2EA6-4675-BF88-6C6AFEEF6A40}" destId="{80DD6458-0BC7-48A8-BC04-556BC786D9F9}" srcOrd="0" destOrd="0" presId="urn:microsoft.com/office/officeart/2005/8/layout/default#1"/>
    <dgm:cxn modelId="{D4F5416B-386D-4763-93F6-D0415AF4320A}" srcId="{B5BA74E8-04EE-42A1-B401-A9BC6F5D2DEE}" destId="{CAC2F89A-2EA6-4675-BF88-6C6AFEEF6A40}" srcOrd="3" destOrd="0" parTransId="{B4453503-DFB5-4C48-AD24-828B1D7ECCEC}" sibTransId="{330CDCE3-DAE3-45DB-A732-B0ABAC479952}"/>
    <dgm:cxn modelId="{93AEA6FA-7103-4A49-9DFC-E3BD52F7BF1D}" srcId="{B5BA74E8-04EE-42A1-B401-A9BC6F5D2DEE}" destId="{FEBBFC71-9160-420B-AE7C-A7241F5EFEDD}" srcOrd="0" destOrd="0" parTransId="{46C08000-0AE7-47B3-B132-401E0362EE64}" sibTransId="{DCCCD310-D3F9-41D8-B486-31D4644C92C0}"/>
    <dgm:cxn modelId="{A52496E5-E24E-4CEE-B7A7-906973711C68}" type="presParOf" srcId="{9130E587-A033-4C1D-902E-EA2AEFC9BF09}" destId="{17F93CCA-428D-434C-9BF0-255812B4490D}" srcOrd="0" destOrd="0" presId="urn:microsoft.com/office/officeart/2005/8/layout/default#1"/>
    <dgm:cxn modelId="{462AD701-DC1A-400A-BE0E-16194F32EC3E}" type="presParOf" srcId="{9130E587-A033-4C1D-902E-EA2AEFC9BF09}" destId="{7CF1A7C4-7420-4021-8DFF-14CA1566F26E}" srcOrd="1" destOrd="0" presId="urn:microsoft.com/office/officeart/2005/8/layout/default#1"/>
    <dgm:cxn modelId="{FEA29F33-7ED2-41B9-BDE4-F74043A87C62}" type="presParOf" srcId="{9130E587-A033-4C1D-902E-EA2AEFC9BF09}" destId="{50262802-0378-42AC-B37F-675C66E24EE5}" srcOrd="2" destOrd="0" presId="urn:microsoft.com/office/officeart/2005/8/layout/default#1"/>
    <dgm:cxn modelId="{C6CA2CE0-19E7-4C29-930C-5B3DA334DDDE}" type="presParOf" srcId="{9130E587-A033-4C1D-902E-EA2AEFC9BF09}" destId="{56B0724E-8B9C-43CA-A43B-6756F977AE45}" srcOrd="3" destOrd="0" presId="urn:microsoft.com/office/officeart/2005/8/layout/default#1"/>
    <dgm:cxn modelId="{8B13792A-5485-4108-9562-1BA3CA501303}" type="presParOf" srcId="{9130E587-A033-4C1D-902E-EA2AEFC9BF09}" destId="{40CFD9D7-815B-40C0-8A04-D359B870FEA8}" srcOrd="4" destOrd="0" presId="urn:microsoft.com/office/officeart/2005/8/layout/default#1"/>
    <dgm:cxn modelId="{7574EE4F-0509-4D38-96D6-58BF3BB4553E}" type="presParOf" srcId="{9130E587-A033-4C1D-902E-EA2AEFC9BF09}" destId="{E099EAAF-CA45-49BB-9D22-1C0F4B79802E}" srcOrd="5" destOrd="0" presId="urn:microsoft.com/office/officeart/2005/8/layout/default#1"/>
    <dgm:cxn modelId="{BB6C3086-F431-457D-B820-78308DA735A8}" type="presParOf" srcId="{9130E587-A033-4C1D-902E-EA2AEFC9BF09}" destId="{80DD6458-0BC7-48A8-BC04-556BC786D9F9}" srcOrd="6" destOrd="0" presId="urn:microsoft.com/office/officeart/2005/8/layout/default#1"/>
    <dgm:cxn modelId="{1514647F-E026-4B2E-AE6F-CD42A14EA593}" type="presParOf" srcId="{9130E587-A033-4C1D-902E-EA2AEFC9BF09}" destId="{A7DAF0C2-47C6-49B0-85AB-9F99E5A6436F}" srcOrd="7" destOrd="0" presId="urn:microsoft.com/office/officeart/2005/8/layout/default#1"/>
    <dgm:cxn modelId="{224EF869-9340-4096-A8D8-2B3FA07C6D94}" type="presParOf" srcId="{9130E587-A033-4C1D-902E-EA2AEFC9BF09}" destId="{B3F6A347-7C81-4905-A2B0-45628C0B4994}" srcOrd="8" destOrd="0" presId="urn:microsoft.com/office/officeart/2005/8/layout/default#1"/>
    <dgm:cxn modelId="{153D8867-3995-4084-8E6E-D7E5ADC4AB7C}" type="presParOf" srcId="{9130E587-A033-4C1D-902E-EA2AEFC9BF09}" destId="{D30E9E0A-54DC-4E19-A9B6-8B9DA979AA3D}" srcOrd="9" destOrd="0" presId="urn:microsoft.com/office/officeart/2005/8/layout/default#1"/>
    <dgm:cxn modelId="{56EDA07E-BFF7-48BA-858C-F969EBC77AC4}" type="presParOf" srcId="{9130E587-A033-4C1D-902E-EA2AEFC9BF09}" destId="{45F97FA1-F54F-4FB7-A792-E635E1421CB1}" srcOrd="10"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987CF4-883E-4D2A-B9EB-F77D2D6778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NZ"/>
        </a:p>
      </dgm:t>
    </dgm:pt>
    <dgm:pt modelId="{33EF0AB0-1C95-4C53-BDC6-EE4641F55BC6}">
      <dgm:prSet phldrT="[Text]"/>
      <dgm:spPr/>
      <dgm:t>
        <a:bodyPr/>
        <a:lstStyle/>
        <a:p>
          <a:r>
            <a:rPr lang="en-NZ" i="1" dirty="0" smtClean="0"/>
            <a:t>‘Genre’ knowledge</a:t>
          </a:r>
          <a:r>
            <a:rPr lang="en-NZ" dirty="0" smtClean="0"/>
            <a:t> </a:t>
          </a:r>
          <a:endParaRPr lang="en-NZ" dirty="0"/>
        </a:p>
      </dgm:t>
    </dgm:pt>
    <dgm:pt modelId="{5C2A8F2F-B7C2-421F-B402-8BBC294E9A41}" type="parTrans" cxnId="{BB737021-68BA-4075-A03B-47F05D5D6126}">
      <dgm:prSet/>
      <dgm:spPr/>
      <dgm:t>
        <a:bodyPr/>
        <a:lstStyle/>
        <a:p>
          <a:endParaRPr lang="en-NZ"/>
        </a:p>
      </dgm:t>
    </dgm:pt>
    <dgm:pt modelId="{F0D9FFF4-44F1-4284-B838-C171EB1852BC}" type="sibTrans" cxnId="{BB737021-68BA-4075-A03B-47F05D5D6126}">
      <dgm:prSet/>
      <dgm:spPr/>
      <dgm:t>
        <a:bodyPr/>
        <a:lstStyle/>
        <a:p>
          <a:endParaRPr lang="en-NZ"/>
        </a:p>
      </dgm:t>
    </dgm:pt>
    <dgm:pt modelId="{18E9AE96-AFBA-432F-8643-E16B67B4B276}">
      <dgm:prSet phldrT="[Text]"/>
      <dgm:spPr/>
      <dgm:t>
        <a:bodyPr/>
        <a:lstStyle/>
        <a:p>
          <a:r>
            <a:rPr lang="en-NZ" dirty="0" smtClean="0"/>
            <a:t>this involves developing student knowledge and understanding of the key text types and forms that they will encounter in their lives and schooling and that they need to be able to reproduce to succeed in the 21</a:t>
          </a:r>
          <a:r>
            <a:rPr lang="en-NZ" baseline="30000" dirty="0" smtClean="0"/>
            <a:t>st</a:t>
          </a:r>
          <a:r>
            <a:rPr lang="en-NZ" dirty="0" smtClean="0"/>
            <a:t> century.  </a:t>
          </a:r>
          <a:endParaRPr lang="en-NZ" dirty="0"/>
        </a:p>
      </dgm:t>
    </dgm:pt>
    <dgm:pt modelId="{E851BF3D-B5F3-428C-8F38-6E296B7E69AA}" type="parTrans" cxnId="{BBCEE552-3633-4571-822F-1FA1B9176B7B}">
      <dgm:prSet/>
      <dgm:spPr/>
      <dgm:t>
        <a:bodyPr/>
        <a:lstStyle/>
        <a:p>
          <a:endParaRPr lang="en-NZ"/>
        </a:p>
      </dgm:t>
    </dgm:pt>
    <dgm:pt modelId="{1CBD3374-120A-4F7F-9406-2927B667FA69}" type="sibTrans" cxnId="{BBCEE552-3633-4571-822F-1FA1B9176B7B}">
      <dgm:prSet/>
      <dgm:spPr/>
      <dgm:t>
        <a:bodyPr/>
        <a:lstStyle/>
        <a:p>
          <a:endParaRPr lang="en-NZ"/>
        </a:p>
      </dgm:t>
    </dgm:pt>
    <dgm:pt modelId="{6841163F-A862-4D82-B8DB-399FCF6DA2AC}">
      <dgm:prSet phldrT="[Text]"/>
      <dgm:spPr/>
      <dgm:t>
        <a:bodyPr/>
        <a:lstStyle/>
        <a:p>
          <a:r>
            <a:rPr lang="en-NZ" i="1" dirty="0" smtClean="0"/>
            <a:t>Strategic knowledge </a:t>
          </a:r>
          <a:endParaRPr lang="en-NZ" dirty="0"/>
        </a:p>
      </dgm:t>
    </dgm:pt>
    <dgm:pt modelId="{C8FF2BB0-3198-4FBE-8ABB-35B9AD2F4790}" type="parTrans" cxnId="{793445D9-463C-47FB-8AE5-2E33A62FBD4A}">
      <dgm:prSet/>
      <dgm:spPr/>
      <dgm:t>
        <a:bodyPr/>
        <a:lstStyle/>
        <a:p>
          <a:endParaRPr lang="en-NZ"/>
        </a:p>
      </dgm:t>
    </dgm:pt>
    <dgm:pt modelId="{4D23A7F9-7F5D-4A6A-BE29-C87FBDEF6F81}" type="sibTrans" cxnId="{793445D9-463C-47FB-8AE5-2E33A62FBD4A}">
      <dgm:prSet/>
      <dgm:spPr/>
      <dgm:t>
        <a:bodyPr/>
        <a:lstStyle/>
        <a:p>
          <a:endParaRPr lang="en-NZ"/>
        </a:p>
      </dgm:t>
    </dgm:pt>
    <dgm:pt modelId="{5AFE1950-3F7B-42D5-8B77-2E13F9D125C2}">
      <dgm:prSet phldrT="[Text]"/>
      <dgm:spPr/>
      <dgm:t>
        <a:bodyPr/>
        <a:lstStyle/>
        <a:p>
          <a:r>
            <a:rPr lang="en-NZ" dirty="0" smtClean="0"/>
            <a:t>this involves developing student knowledge of and skill in using strategies that help them to effectively manage the many different demands of the writing process.  </a:t>
          </a:r>
          <a:endParaRPr lang="en-NZ" dirty="0"/>
        </a:p>
      </dgm:t>
    </dgm:pt>
    <dgm:pt modelId="{B87DF4CA-43D8-41AE-95BD-98C83ECF8811}" type="parTrans" cxnId="{E3108209-5ADE-4210-8EE4-809449FA855A}">
      <dgm:prSet/>
      <dgm:spPr/>
      <dgm:t>
        <a:bodyPr/>
        <a:lstStyle/>
        <a:p>
          <a:endParaRPr lang="en-NZ"/>
        </a:p>
      </dgm:t>
    </dgm:pt>
    <dgm:pt modelId="{DF8A00C1-CFA5-4E53-AE81-3F561052C4AA}" type="sibTrans" cxnId="{E3108209-5ADE-4210-8EE4-809449FA855A}">
      <dgm:prSet/>
      <dgm:spPr/>
      <dgm:t>
        <a:bodyPr/>
        <a:lstStyle/>
        <a:p>
          <a:endParaRPr lang="en-NZ"/>
        </a:p>
      </dgm:t>
    </dgm:pt>
    <dgm:pt modelId="{B832AD67-DE63-4425-89EA-75CF7607ABB7}" type="pres">
      <dgm:prSet presAssocID="{20987CF4-883E-4D2A-B9EB-F77D2D67780B}" presName="linearFlow" presStyleCnt="0">
        <dgm:presLayoutVars>
          <dgm:dir/>
          <dgm:animLvl val="lvl"/>
          <dgm:resizeHandles val="exact"/>
        </dgm:presLayoutVars>
      </dgm:prSet>
      <dgm:spPr/>
      <dgm:t>
        <a:bodyPr/>
        <a:lstStyle/>
        <a:p>
          <a:endParaRPr lang="en-NZ"/>
        </a:p>
      </dgm:t>
    </dgm:pt>
    <dgm:pt modelId="{AB580AFC-A555-4C8C-B5B5-27CFF8C165E1}" type="pres">
      <dgm:prSet presAssocID="{33EF0AB0-1C95-4C53-BDC6-EE4641F55BC6}" presName="composite" presStyleCnt="0"/>
      <dgm:spPr/>
    </dgm:pt>
    <dgm:pt modelId="{C0459299-98BD-490D-B65E-6BE73E4F4F64}" type="pres">
      <dgm:prSet presAssocID="{33EF0AB0-1C95-4C53-BDC6-EE4641F55BC6}" presName="parentText" presStyleLbl="alignNode1" presStyleIdx="0" presStyleCnt="2">
        <dgm:presLayoutVars>
          <dgm:chMax val="1"/>
          <dgm:bulletEnabled val="1"/>
        </dgm:presLayoutVars>
      </dgm:prSet>
      <dgm:spPr/>
      <dgm:t>
        <a:bodyPr/>
        <a:lstStyle/>
        <a:p>
          <a:endParaRPr lang="en-NZ"/>
        </a:p>
      </dgm:t>
    </dgm:pt>
    <dgm:pt modelId="{C1C3D071-341A-4F4C-9D24-776270FB78F7}" type="pres">
      <dgm:prSet presAssocID="{33EF0AB0-1C95-4C53-BDC6-EE4641F55BC6}" presName="descendantText" presStyleLbl="alignAcc1" presStyleIdx="0" presStyleCnt="2">
        <dgm:presLayoutVars>
          <dgm:bulletEnabled val="1"/>
        </dgm:presLayoutVars>
      </dgm:prSet>
      <dgm:spPr/>
      <dgm:t>
        <a:bodyPr/>
        <a:lstStyle/>
        <a:p>
          <a:endParaRPr lang="en-NZ"/>
        </a:p>
      </dgm:t>
    </dgm:pt>
    <dgm:pt modelId="{F0F3F9D4-4E51-4EA2-AE75-7CF7B8880B1A}" type="pres">
      <dgm:prSet presAssocID="{F0D9FFF4-44F1-4284-B838-C171EB1852BC}" presName="sp" presStyleCnt="0"/>
      <dgm:spPr/>
    </dgm:pt>
    <dgm:pt modelId="{97135BDE-33C7-41B5-AC1A-DB50D5CD5559}" type="pres">
      <dgm:prSet presAssocID="{6841163F-A862-4D82-B8DB-399FCF6DA2AC}" presName="composite" presStyleCnt="0"/>
      <dgm:spPr/>
    </dgm:pt>
    <dgm:pt modelId="{03E80F8C-46C6-413E-9282-552907BEED62}" type="pres">
      <dgm:prSet presAssocID="{6841163F-A862-4D82-B8DB-399FCF6DA2AC}" presName="parentText" presStyleLbl="alignNode1" presStyleIdx="1" presStyleCnt="2">
        <dgm:presLayoutVars>
          <dgm:chMax val="1"/>
          <dgm:bulletEnabled val="1"/>
        </dgm:presLayoutVars>
      </dgm:prSet>
      <dgm:spPr/>
      <dgm:t>
        <a:bodyPr/>
        <a:lstStyle/>
        <a:p>
          <a:endParaRPr lang="en-NZ"/>
        </a:p>
      </dgm:t>
    </dgm:pt>
    <dgm:pt modelId="{DAACC05E-B425-4E6D-B421-E26B3484B582}" type="pres">
      <dgm:prSet presAssocID="{6841163F-A862-4D82-B8DB-399FCF6DA2AC}" presName="descendantText" presStyleLbl="alignAcc1" presStyleIdx="1" presStyleCnt="2">
        <dgm:presLayoutVars>
          <dgm:bulletEnabled val="1"/>
        </dgm:presLayoutVars>
      </dgm:prSet>
      <dgm:spPr/>
      <dgm:t>
        <a:bodyPr/>
        <a:lstStyle/>
        <a:p>
          <a:endParaRPr lang="en-NZ"/>
        </a:p>
      </dgm:t>
    </dgm:pt>
  </dgm:ptLst>
  <dgm:cxnLst>
    <dgm:cxn modelId="{883B13A4-4256-47FF-8E39-742E10384CAA}" type="presOf" srcId="{5AFE1950-3F7B-42D5-8B77-2E13F9D125C2}" destId="{DAACC05E-B425-4E6D-B421-E26B3484B582}" srcOrd="0" destOrd="0" presId="urn:microsoft.com/office/officeart/2005/8/layout/chevron2"/>
    <dgm:cxn modelId="{EE859AAD-671A-4E4D-96AA-275BAE335AAA}" type="presOf" srcId="{18E9AE96-AFBA-432F-8643-E16B67B4B276}" destId="{C1C3D071-341A-4F4C-9D24-776270FB78F7}" srcOrd="0" destOrd="0" presId="urn:microsoft.com/office/officeart/2005/8/layout/chevron2"/>
    <dgm:cxn modelId="{E3108209-5ADE-4210-8EE4-809449FA855A}" srcId="{6841163F-A862-4D82-B8DB-399FCF6DA2AC}" destId="{5AFE1950-3F7B-42D5-8B77-2E13F9D125C2}" srcOrd="0" destOrd="0" parTransId="{B87DF4CA-43D8-41AE-95BD-98C83ECF8811}" sibTransId="{DF8A00C1-CFA5-4E53-AE81-3F561052C4AA}"/>
    <dgm:cxn modelId="{47696DC2-8F6B-4D77-AF7B-6D2DDE31009E}" type="presOf" srcId="{33EF0AB0-1C95-4C53-BDC6-EE4641F55BC6}" destId="{C0459299-98BD-490D-B65E-6BE73E4F4F64}" srcOrd="0" destOrd="0" presId="urn:microsoft.com/office/officeart/2005/8/layout/chevron2"/>
    <dgm:cxn modelId="{9B70A2CD-9C10-4E2C-B674-22E7784396C0}" type="presOf" srcId="{6841163F-A862-4D82-B8DB-399FCF6DA2AC}" destId="{03E80F8C-46C6-413E-9282-552907BEED62}" srcOrd="0" destOrd="0" presId="urn:microsoft.com/office/officeart/2005/8/layout/chevron2"/>
    <dgm:cxn modelId="{F61D8620-971A-4E95-B28E-C2318732C43D}" type="presOf" srcId="{20987CF4-883E-4D2A-B9EB-F77D2D67780B}" destId="{B832AD67-DE63-4425-89EA-75CF7607ABB7}" srcOrd="0" destOrd="0" presId="urn:microsoft.com/office/officeart/2005/8/layout/chevron2"/>
    <dgm:cxn modelId="{793445D9-463C-47FB-8AE5-2E33A62FBD4A}" srcId="{20987CF4-883E-4D2A-B9EB-F77D2D67780B}" destId="{6841163F-A862-4D82-B8DB-399FCF6DA2AC}" srcOrd="1" destOrd="0" parTransId="{C8FF2BB0-3198-4FBE-8ABB-35B9AD2F4790}" sibTransId="{4D23A7F9-7F5D-4A6A-BE29-C87FBDEF6F81}"/>
    <dgm:cxn modelId="{BBCEE552-3633-4571-822F-1FA1B9176B7B}" srcId="{33EF0AB0-1C95-4C53-BDC6-EE4641F55BC6}" destId="{18E9AE96-AFBA-432F-8643-E16B67B4B276}" srcOrd="0" destOrd="0" parTransId="{E851BF3D-B5F3-428C-8F38-6E296B7E69AA}" sibTransId="{1CBD3374-120A-4F7F-9406-2927B667FA69}"/>
    <dgm:cxn modelId="{BB737021-68BA-4075-A03B-47F05D5D6126}" srcId="{20987CF4-883E-4D2A-B9EB-F77D2D67780B}" destId="{33EF0AB0-1C95-4C53-BDC6-EE4641F55BC6}" srcOrd="0" destOrd="0" parTransId="{5C2A8F2F-B7C2-421F-B402-8BBC294E9A41}" sibTransId="{F0D9FFF4-44F1-4284-B838-C171EB1852BC}"/>
    <dgm:cxn modelId="{975F6688-FC1D-408E-AEF0-CCE348816FC1}" type="presParOf" srcId="{B832AD67-DE63-4425-89EA-75CF7607ABB7}" destId="{AB580AFC-A555-4C8C-B5B5-27CFF8C165E1}" srcOrd="0" destOrd="0" presId="urn:microsoft.com/office/officeart/2005/8/layout/chevron2"/>
    <dgm:cxn modelId="{A7C6CA30-A8ED-44E3-A619-5E9549B2D5CA}" type="presParOf" srcId="{AB580AFC-A555-4C8C-B5B5-27CFF8C165E1}" destId="{C0459299-98BD-490D-B65E-6BE73E4F4F64}" srcOrd="0" destOrd="0" presId="urn:microsoft.com/office/officeart/2005/8/layout/chevron2"/>
    <dgm:cxn modelId="{A8BB5BAB-8B6C-4ED4-8E6D-EF755AB55812}" type="presParOf" srcId="{AB580AFC-A555-4C8C-B5B5-27CFF8C165E1}" destId="{C1C3D071-341A-4F4C-9D24-776270FB78F7}" srcOrd="1" destOrd="0" presId="urn:microsoft.com/office/officeart/2005/8/layout/chevron2"/>
    <dgm:cxn modelId="{45703238-8731-4735-90EE-9A5250ABF20C}" type="presParOf" srcId="{B832AD67-DE63-4425-89EA-75CF7607ABB7}" destId="{F0F3F9D4-4E51-4EA2-AE75-7CF7B8880B1A}" srcOrd="1" destOrd="0" presId="urn:microsoft.com/office/officeart/2005/8/layout/chevron2"/>
    <dgm:cxn modelId="{D902A39D-2E4F-44A1-8E57-47A6A0BFA04C}" type="presParOf" srcId="{B832AD67-DE63-4425-89EA-75CF7607ABB7}" destId="{97135BDE-33C7-41B5-AC1A-DB50D5CD5559}" srcOrd="2" destOrd="0" presId="urn:microsoft.com/office/officeart/2005/8/layout/chevron2"/>
    <dgm:cxn modelId="{9E654AF8-6D62-406E-83CF-9A3ADB4485EA}" type="presParOf" srcId="{97135BDE-33C7-41B5-AC1A-DB50D5CD5559}" destId="{03E80F8C-46C6-413E-9282-552907BEED62}" srcOrd="0" destOrd="0" presId="urn:microsoft.com/office/officeart/2005/8/layout/chevron2"/>
    <dgm:cxn modelId="{D97B61CC-7951-4F59-836C-B511CBE30856}" type="presParOf" srcId="{97135BDE-33C7-41B5-AC1A-DB50D5CD5559}" destId="{DAACC05E-B425-4E6D-B421-E26B3484B58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0987CF4-883E-4D2A-B9EB-F77D2D6778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NZ"/>
        </a:p>
      </dgm:t>
    </dgm:pt>
    <dgm:pt modelId="{33EF0AB0-1C95-4C53-BDC6-EE4641F55BC6}">
      <dgm:prSet phldrT="[Text]"/>
      <dgm:spPr/>
      <dgm:t>
        <a:bodyPr/>
        <a:lstStyle/>
        <a:p>
          <a:r>
            <a:rPr lang="en-NZ" i="1" dirty="0" smtClean="0"/>
            <a:t>Linguistic knowledge</a:t>
          </a:r>
          <a:r>
            <a:rPr lang="en-NZ" dirty="0" smtClean="0"/>
            <a:t> </a:t>
          </a:r>
          <a:endParaRPr lang="en-NZ" dirty="0"/>
        </a:p>
      </dgm:t>
    </dgm:pt>
    <dgm:pt modelId="{5C2A8F2F-B7C2-421F-B402-8BBC294E9A41}" type="parTrans" cxnId="{BB737021-68BA-4075-A03B-47F05D5D6126}">
      <dgm:prSet/>
      <dgm:spPr/>
      <dgm:t>
        <a:bodyPr/>
        <a:lstStyle/>
        <a:p>
          <a:endParaRPr lang="en-NZ"/>
        </a:p>
      </dgm:t>
    </dgm:pt>
    <dgm:pt modelId="{F0D9FFF4-44F1-4284-B838-C171EB1852BC}" type="sibTrans" cxnId="{BB737021-68BA-4075-A03B-47F05D5D6126}">
      <dgm:prSet/>
      <dgm:spPr/>
      <dgm:t>
        <a:bodyPr/>
        <a:lstStyle/>
        <a:p>
          <a:endParaRPr lang="en-NZ"/>
        </a:p>
      </dgm:t>
    </dgm:pt>
    <dgm:pt modelId="{18E9AE96-AFBA-432F-8643-E16B67B4B276}">
      <dgm:prSet phldrT="[Text]"/>
      <dgm:spPr/>
      <dgm:t>
        <a:bodyPr/>
        <a:lstStyle/>
        <a:p>
          <a:r>
            <a:rPr lang="en-NZ" dirty="0" smtClean="0"/>
            <a:t>this involves developing student knowledge of and skill in using increasingly sophisticated and complex vocabulary, language resources, literary devices, sentence constructions and grammatical control.  </a:t>
          </a:r>
          <a:endParaRPr lang="en-NZ" dirty="0"/>
        </a:p>
      </dgm:t>
    </dgm:pt>
    <dgm:pt modelId="{E851BF3D-B5F3-428C-8F38-6E296B7E69AA}" type="parTrans" cxnId="{BBCEE552-3633-4571-822F-1FA1B9176B7B}">
      <dgm:prSet/>
      <dgm:spPr/>
      <dgm:t>
        <a:bodyPr/>
        <a:lstStyle/>
        <a:p>
          <a:endParaRPr lang="en-NZ"/>
        </a:p>
      </dgm:t>
    </dgm:pt>
    <dgm:pt modelId="{1CBD3374-120A-4F7F-9406-2927B667FA69}" type="sibTrans" cxnId="{BBCEE552-3633-4571-822F-1FA1B9176B7B}">
      <dgm:prSet/>
      <dgm:spPr/>
      <dgm:t>
        <a:bodyPr/>
        <a:lstStyle/>
        <a:p>
          <a:endParaRPr lang="en-NZ"/>
        </a:p>
      </dgm:t>
    </dgm:pt>
    <dgm:pt modelId="{6841163F-A862-4D82-B8DB-399FCF6DA2AC}">
      <dgm:prSet phldrT="[Text]"/>
      <dgm:spPr/>
      <dgm:t>
        <a:bodyPr/>
        <a:lstStyle/>
        <a:p>
          <a:r>
            <a:rPr lang="en-NZ" i="1" dirty="0" smtClean="0"/>
            <a:t>Content knowledge</a:t>
          </a:r>
          <a:r>
            <a:rPr lang="en-NZ" dirty="0" smtClean="0"/>
            <a:t> </a:t>
          </a:r>
          <a:endParaRPr lang="en-NZ" dirty="0"/>
        </a:p>
      </dgm:t>
    </dgm:pt>
    <dgm:pt modelId="{C8FF2BB0-3198-4FBE-8ABB-35B9AD2F4790}" type="parTrans" cxnId="{793445D9-463C-47FB-8AE5-2E33A62FBD4A}">
      <dgm:prSet/>
      <dgm:spPr/>
      <dgm:t>
        <a:bodyPr/>
        <a:lstStyle/>
        <a:p>
          <a:endParaRPr lang="en-NZ"/>
        </a:p>
      </dgm:t>
    </dgm:pt>
    <dgm:pt modelId="{4D23A7F9-7F5D-4A6A-BE29-C87FBDEF6F81}" type="sibTrans" cxnId="{793445D9-463C-47FB-8AE5-2E33A62FBD4A}">
      <dgm:prSet/>
      <dgm:spPr/>
      <dgm:t>
        <a:bodyPr/>
        <a:lstStyle/>
        <a:p>
          <a:endParaRPr lang="en-NZ"/>
        </a:p>
      </dgm:t>
    </dgm:pt>
    <dgm:pt modelId="{5AFE1950-3F7B-42D5-8B77-2E13F9D125C2}">
      <dgm:prSet phldrT="[Text]"/>
      <dgm:spPr/>
      <dgm:t>
        <a:bodyPr/>
        <a:lstStyle/>
        <a:p>
          <a:r>
            <a:rPr lang="en-NZ" dirty="0" smtClean="0"/>
            <a:t>this involves developing student knowledge of the subjects and topics that they are required to write about.  </a:t>
          </a:r>
          <a:endParaRPr lang="en-NZ" dirty="0"/>
        </a:p>
      </dgm:t>
    </dgm:pt>
    <dgm:pt modelId="{B87DF4CA-43D8-41AE-95BD-98C83ECF8811}" type="parTrans" cxnId="{E3108209-5ADE-4210-8EE4-809449FA855A}">
      <dgm:prSet/>
      <dgm:spPr/>
      <dgm:t>
        <a:bodyPr/>
        <a:lstStyle/>
        <a:p>
          <a:endParaRPr lang="en-NZ"/>
        </a:p>
      </dgm:t>
    </dgm:pt>
    <dgm:pt modelId="{DF8A00C1-CFA5-4E53-AE81-3F561052C4AA}" type="sibTrans" cxnId="{E3108209-5ADE-4210-8EE4-809449FA855A}">
      <dgm:prSet/>
      <dgm:spPr/>
      <dgm:t>
        <a:bodyPr/>
        <a:lstStyle/>
        <a:p>
          <a:endParaRPr lang="en-NZ"/>
        </a:p>
      </dgm:t>
    </dgm:pt>
    <dgm:pt modelId="{B832AD67-DE63-4425-89EA-75CF7607ABB7}" type="pres">
      <dgm:prSet presAssocID="{20987CF4-883E-4D2A-B9EB-F77D2D67780B}" presName="linearFlow" presStyleCnt="0">
        <dgm:presLayoutVars>
          <dgm:dir/>
          <dgm:animLvl val="lvl"/>
          <dgm:resizeHandles val="exact"/>
        </dgm:presLayoutVars>
      </dgm:prSet>
      <dgm:spPr/>
      <dgm:t>
        <a:bodyPr/>
        <a:lstStyle/>
        <a:p>
          <a:endParaRPr lang="en-NZ"/>
        </a:p>
      </dgm:t>
    </dgm:pt>
    <dgm:pt modelId="{AB580AFC-A555-4C8C-B5B5-27CFF8C165E1}" type="pres">
      <dgm:prSet presAssocID="{33EF0AB0-1C95-4C53-BDC6-EE4641F55BC6}" presName="composite" presStyleCnt="0"/>
      <dgm:spPr/>
    </dgm:pt>
    <dgm:pt modelId="{C0459299-98BD-490D-B65E-6BE73E4F4F64}" type="pres">
      <dgm:prSet presAssocID="{33EF0AB0-1C95-4C53-BDC6-EE4641F55BC6}" presName="parentText" presStyleLbl="alignNode1" presStyleIdx="0" presStyleCnt="2">
        <dgm:presLayoutVars>
          <dgm:chMax val="1"/>
          <dgm:bulletEnabled val="1"/>
        </dgm:presLayoutVars>
      </dgm:prSet>
      <dgm:spPr/>
      <dgm:t>
        <a:bodyPr/>
        <a:lstStyle/>
        <a:p>
          <a:endParaRPr lang="en-NZ"/>
        </a:p>
      </dgm:t>
    </dgm:pt>
    <dgm:pt modelId="{C1C3D071-341A-4F4C-9D24-776270FB78F7}" type="pres">
      <dgm:prSet presAssocID="{33EF0AB0-1C95-4C53-BDC6-EE4641F55BC6}" presName="descendantText" presStyleLbl="alignAcc1" presStyleIdx="0" presStyleCnt="2">
        <dgm:presLayoutVars>
          <dgm:bulletEnabled val="1"/>
        </dgm:presLayoutVars>
      </dgm:prSet>
      <dgm:spPr/>
      <dgm:t>
        <a:bodyPr/>
        <a:lstStyle/>
        <a:p>
          <a:endParaRPr lang="en-NZ"/>
        </a:p>
      </dgm:t>
    </dgm:pt>
    <dgm:pt modelId="{F0F3F9D4-4E51-4EA2-AE75-7CF7B8880B1A}" type="pres">
      <dgm:prSet presAssocID="{F0D9FFF4-44F1-4284-B838-C171EB1852BC}" presName="sp" presStyleCnt="0"/>
      <dgm:spPr/>
    </dgm:pt>
    <dgm:pt modelId="{97135BDE-33C7-41B5-AC1A-DB50D5CD5559}" type="pres">
      <dgm:prSet presAssocID="{6841163F-A862-4D82-B8DB-399FCF6DA2AC}" presName="composite" presStyleCnt="0"/>
      <dgm:spPr/>
    </dgm:pt>
    <dgm:pt modelId="{03E80F8C-46C6-413E-9282-552907BEED62}" type="pres">
      <dgm:prSet presAssocID="{6841163F-A862-4D82-B8DB-399FCF6DA2AC}" presName="parentText" presStyleLbl="alignNode1" presStyleIdx="1" presStyleCnt="2">
        <dgm:presLayoutVars>
          <dgm:chMax val="1"/>
          <dgm:bulletEnabled val="1"/>
        </dgm:presLayoutVars>
      </dgm:prSet>
      <dgm:spPr/>
      <dgm:t>
        <a:bodyPr/>
        <a:lstStyle/>
        <a:p>
          <a:endParaRPr lang="en-NZ"/>
        </a:p>
      </dgm:t>
    </dgm:pt>
    <dgm:pt modelId="{DAACC05E-B425-4E6D-B421-E26B3484B582}" type="pres">
      <dgm:prSet presAssocID="{6841163F-A862-4D82-B8DB-399FCF6DA2AC}" presName="descendantText" presStyleLbl="alignAcc1" presStyleIdx="1" presStyleCnt="2" custLinFactNeighborX="118" custLinFactNeighborY="-3418">
        <dgm:presLayoutVars>
          <dgm:bulletEnabled val="1"/>
        </dgm:presLayoutVars>
      </dgm:prSet>
      <dgm:spPr/>
      <dgm:t>
        <a:bodyPr/>
        <a:lstStyle/>
        <a:p>
          <a:endParaRPr lang="en-NZ"/>
        </a:p>
      </dgm:t>
    </dgm:pt>
  </dgm:ptLst>
  <dgm:cxnLst>
    <dgm:cxn modelId="{F7E8E833-D477-49DE-961A-B30ADB06B206}" type="presOf" srcId="{33EF0AB0-1C95-4C53-BDC6-EE4641F55BC6}" destId="{C0459299-98BD-490D-B65E-6BE73E4F4F64}" srcOrd="0" destOrd="0" presId="urn:microsoft.com/office/officeart/2005/8/layout/chevron2"/>
    <dgm:cxn modelId="{E3108209-5ADE-4210-8EE4-809449FA855A}" srcId="{6841163F-A862-4D82-B8DB-399FCF6DA2AC}" destId="{5AFE1950-3F7B-42D5-8B77-2E13F9D125C2}" srcOrd="0" destOrd="0" parTransId="{B87DF4CA-43D8-41AE-95BD-98C83ECF8811}" sibTransId="{DF8A00C1-CFA5-4E53-AE81-3F561052C4AA}"/>
    <dgm:cxn modelId="{496D57E7-5CA6-4D54-966E-9959A968D293}" type="presOf" srcId="{5AFE1950-3F7B-42D5-8B77-2E13F9D125C2}" destId="{DAACC05E-B425-4E6D-B421-E26B3484B582}" srcOrd="0" destOrd="0" presId="urn:microsoft.com/office/officeart/2005/8/layout/chevron2"/>
    <dgm:cxn modelId="{547EF0EF-6B55-46F7-8986-E5D24F1E47DF}" type="presOf" srcId="{6841163F-A862-4D82-B8DB-399FCF6DA2AC}" destId="{03E80F8C-46C6-413E-9282-552907BEED62}" srcOrd="0" destOrd="0" presId="urn:microsoft.com/office/officeart/2005/8/layout/chevron2"/>
    <dgm:cxn modelId="{49D02939-D22E-4EFA-A210-22943A42023B}" type="presOf" srcId="{18E9AE96-AFBA-432F-8643-E16B67B4B276}" destId="{C1C3D071-341A-4F4C-9D24-776270FB78F7}" srcOrd="0" destOrd="0" presId="urn:microsoft.com/office/officeart/2005/8/layout/chevron2"/>
    <dgm:cxn modelId="{531360F8-79B9-4135-8B7F-1ABFE12FF307}" type="presOf" srcId="{20987CF4-883E-4D2A-B9EB-F77D2D67780B}" destId="{B832AD67-DE63-4425-89EA-75CF7607ABB7}" srcOrd="0" destOrd="0" presId="urn:microsoft.com/office/officeart/2005/8/layout/chevron2"/>
    <dgm:cxn modelId="{793445D9-463C-47FB-8AE5-2E33A62FBD4A}" srcId="{20987CF4-883E-4D2A-B9EB-F77D2D67780B}" destId="{6841163F-A862-4D82-B8DB-399FCF6DA2AC}" srcOrd="1" destOrd="0" parTransId="{C8FF2BB0-3198-4FBE-8ABB-35B9AD2F4790}" sibTransId="{4D23A7F9-7F5D-4A6A-BE29-C87FBDEF6F81}"/>
    <dgm:cxn modelId="{BBCEE552-3633-4571-822F-1FA1B9176B7B}" srcId="{33EF0AB0-1C95-4C53-BDC6-EE4641F55BC6}" destId="{18E9AE96-AFBA-432F-8643-E16B67B4B276}" srcOrd="0" destOrd="0" parTransId="{E851BF3D-B5F3-428C-8F38-6E296B7E69AA}" sibTransId="{1CBD3374-120A-4F7F-9406-2927B667FA69}"/>
    <dgm:cxn modelId="{BB737021-68BA-4075-A03B-47F05D5D6126}" srcId="{20987CF4-883E-4D2A-B9EB-F77D2D67780B}" destId="{33EF0AB0-1C95-4C53-BDC6-EE4641F55BC6}" srcOrd="0" destOrd="0" parTransId="{5C2A8F2F-B7C2-421F-B402-8BBC294E9A41}" sibTransId="{F0D9FFF4-44F1-4284-B838-C171EB1852BC}"/>
    <dgm:cxn modelId="{418963BB-9030-4521-A56A-031228BA97E0}" type="presParOf" srcId="{B832AD67-DE63-4425-89EA-75CF7607ABB7}" destId="{AB580AFC-A555-4C8C-B5B5-27CFF8C165E1}" srcOrd="0" destOrd="0" presId="urn:microsoft.com/office/officeart/2005/8/layout/chevron2"/>
    <dgm:cxn modelId="{2AC87154-C06B-403B-9278-57B3E3170B81}" type="presParOf" srcId="{AB580AFC-A555-4C8C-B5B5-27CFF8C165E1}" destId="{C0459299-98BD-490D-B65E-6BE73E4F4F64}" srcOrd="0" destOrd="0" presId="urn:microsoft.com/office/officeart/2005/8/layout/chevron2"/>
    <dgm:cxn modelId="{3A49BEF9-7ED3-4E28-AD01-AF5D862678ED}" type="presParOf" srcId="{AB580AFC-A555-4C8C-B5B5-27CFF8C165E1}" destId="{C1C3D071-341A-4F4C-9D24-776270FB78F7}" srcOrd="1" destOrd="0" presId="urn:microsoft.com/office/officeart/2005/8/layout/chevron2"/>
    <dgm:cxn modelId="{8CB5B091-2A63-430A-BD90-6433AC05848D}" type="presParOf" srcId="{B832AD67-DE63-4425-89EA-75CF7607ABB7}" destId="{F0F3F9D4-4E51-4EA2-AE75-7CF7B8880B1A}" srcOrd="1" destOrd="0" presId="urn:microsoft.com/office/officeart/2005/8/layout/chevron2"/>
    <dgm:cxn modelId="{2E591D05-0272-41A9-A490-525A21153EBC}" type="presParOf" srcId="{B832AD67-DE63-4425-89EA-75CF7607ABB7}" destId="{97135BDE-33C7-41B5-AC1A-DB50D5CD5559}" srcOrd="2" destOrd="0" presId="urn:microsoft.com/office/officeart/2005/8/layout/chevron2"/>
    <dgm:cxn modelId="{C3F017A8-EFCA-4F89-A591-B119BEE70A5B}" type="presParOf" srcId="{97135BDE-33C7-41B5-AC1A-DB50D5CD5559}" destId="{03E80F8C-46C6-413E-9282-552907BEED62}" srcOrd="0" destOrd="0" presId="urn:microsoft.com/office/officeart/2005/8/layout/chevron2"/>
    <dgm:cxn modelId="{0975B966-D741-43AD-B852-A6D7B7699BAD}" type="presParOf" srcId="{97135BDE-33C7-41B5-AC1A-DB50D5CD5559}" destId="{DAACC05E-B425-4E6D-B421-E26B3484B58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4BF9C6-BCF3-4B7B-9AC4-A0F7EE0DE1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NZ"/>
        </a:p>
      </dgm:t>
    </dgm:pt>
    <dgm:pt modelId="{1356B0AD-D76A-41D5-8AF4-46856BC1C15E}">
      <dgm:prSet custT="1"/>
      <dgm:spPr>
        <a:solidFill>
          <a:srgbClr val="C00000"/>
        </a:solidFill>
      </dgm:spPr>
      <dgm:t>
        <a:bodyPr/>
        <a:lstStyle/>
        <a:p>
          <a:pPr rtl="0"/>
          <a:r>
            <a:rPr lang="en-NZ" sz="2800" dirty="0" smtClean="0"/>
            <a:t>Instruction clearly describes the learning intentions and </a:t>
          </a:r>
          <a:r>
            <a:rPr lang="en-NZ" sz="2800" i="1" dirty="0" smtClean="0"/>
            <a:t>success criteria </a:t>
          </a:r>
          <a:r>
            <a:rPr lang="en-NZ" sz="2800" dirty="0" smtClean="0"/>
            <a:t>for each writing task.  			</a:t>
          </a:r>
          <a:endParaRPr lang="en-NZ" sz="2800" dirty="0">
            <a:solidFill>
              <a:schemeClr val="accent2"/>
            </a:solidFill>
          </a:endParaRPr>
        </a:p>
      </dgm:t>
    </dgm:pt>
    <dgm:pt modelId="{305CB86C-71DC-4959-8D1B-86E55ED9AF4B}" type="parTrans" cxnId="{3255065E-2120-479D-8DD7-693F16C27289}">
      <dgm:prSet/>
      <dgm:spPr/>
      <dgm:t>
        <a:bodyPr/>
        <a:lstStyle/>
        <a:p>
          <a:endParaRPr lang="en-NZ"/>
        </a:p>
      </dgm:t>
    </dgm:pt>
    <dgm:pt modelId="{701F260D-0504-4DCF-8F7C-21FE345E27D6}" type="sibTrans" cxnId="{3255065E-2120-479D-8DD7-693F16C27289}">
      <dgm:prSet/>
      <dgm:spPr/>
      <dgm:t>
        <a:bodyPr/>
        <a:lstStyle/>
        <a:p>
          <a:endParaRPr lang="en-NZ"/>
        </a:p>
      </dgm:t>
    </dgm:pt>
    <dgm:pt modelId="{CAF5E0CC-39FC-4546-B3F6-AB314C93DD35}">
      <dgm:prSet custT="1"/>
      <dgm:spPr>
        <a:solidFill>
          <a:srgbClr val="FF0000"/>
        </a:solidFill>
      </dgm:spPr>
      <dgm:t>
        <a:bodyPr/>
        <a:lstStyle/>
        <a:p>
          <a:pPr rtl="0"/>
          <a:r>
            <a:rPr lang="en-NZ" sz="2800" dirty="0" smtClean="0"/>
            <a:t>Instruction involves students in </a:t>
          </a:r>
          <a:r>
            <a:rPr lang="en-NZ" sz="2800" i="1" dirty="0" smtClean="0"/>
            <a:t>collaborative approaches.</a:t>
          </a:r>
          <a:r>
            <a:rPr lang="en-NZ" sz="2800" dirty="0" smtClean="0"/>
            <a:t>	</a:t>
          </a:r>
          <a:endParaRPr lang="en-NZ" sz="2800" dirty="0">
            <a:solidFill>
              <a:schemeClr val="accent2"/>
            </a:solidFill>
          </a:endParaRPr>
        </a:p>
      </dgm:t>
    </dgm:pt>
    <dgm:pt modelId="{8931A95B-EF1B-4D66-BE50-E0D49B5441C1}" type="parTrans" cxnId="{53E652E0-5DFC-4824-A1C9-AA605C17BB6E}">
      <dgm:prSet/>
      <dgm:spPr/>
      <dgm:t>
        <a:bodyPr/>
        <a:lstStyle/>
        <a:p>
          <a:endParaRPr lang="en-NZ"/>
        </a:p>
      </dgm:t>
    </dgm:pt>
    <dgm:pt modelId="{6D87C8D7-BFFB-46AE-9057-EE90BE30F221}" type="sibTrans" cxnId="{53E652E0-5DFC-4824-A1C9-AA605C17BB6E}">
      <dgm:prSet/>
      <dgm:spPr/>
      <dgm:t>
        <a:bodyPr/>
        <a:lstStyle/>
        <a:p>
          <a:endParaRPr lang="en-NZ"/>
        </a:p>
      </dgm:t>
    </dgm:pt>
    <dgm:pt modelId="{AD07A64D-F1B0-4C4D-A549-A49F9A3354F9}">
      <dgm:prSet custT="1"/>
      <dgm:spPr>
        <a:solidFill>
          <a:srgbClr val="FFC000"/>
        </a:solidFill>
      </dgm:spPr>
      <dgm:t>
        <a:bodyPr/>
        <a:lstStyle/>
        <a:p>
          <a:pPr rtl="0"/>
          <a:r>
            <a:rPr lang="en-NZ" sz="2800" dirty="0" smtClean="0"/>
            <a:t>Instruction allows for individual, </a:t>
          </a:r>
          <a:r>
            <a:rPr lang="en-NZ" sz="2800" i="1" dirty="0" smtClean="0"/>
            <a:t>goal-directed work and inquiry. 	</a:t>
          </a:r>
          <a:endParaRPr lang="en-NZ" sz="2800" i="1" dirty="0">
            <a:solidFill>
              <a:schemeClr val="accent2"/>
            </a:solidFill>
          </a:endParaRPr>
        </a:p>
      </dgm:t>
    </dgm:pt>
    <dgm:pt modelId="{229BC65E-6437-46BD-A0BE-B2EF17B5674E}" type="parTrans" cxnId="{7933FBB8-B306-4E22-B535-A53E5E434FCA}">
      <dgm:prSet/>
      <dgm:spPr/>
      <dgm:t>
        <a:bodyPr/>
        <a:lstStyle/>
        <a:p>
          <a:endParaRPr lang="en-NZ"/>
        </a:p>
      </dgm:t>
    </dgm:pt>
    <dgm:pt modelId="{CC176B90-FFAE-490C-AFA6-F4897A089990}" type="sibTrans" cxnId="{7933FBB8-B306-4E22-B535-A53E5E434FCA}">
      <dgm:prSet/>
      <dgm:spPr/>
      <dgm:t>
        <a:bodyPr/>
        <a:lstStyle/>
        <a:p>
          <a:endParaRPr lang="en-NZ"/>
        </a:p>
      </dgm:t>
    </dgm:pt>
    <dgm:pt modelId="{AD701534-DB07-42B0-AF46-854A2FB196F0}">
      <dgm:prSet custT="1"/>
      <dgm:spPr>
        <a:solidFill>
          <a:srgbClr val="CCCC00"/>
        </a:solidFill>
      </dgm:spPr>
      <dgm:t>
        <a:bodyPr/>
        <a:lstStyle/>
        <a:p>
          <a:pPr rtl="0"/>
          <a:r>
            <a:rPr lang="en-NZ" sz="2800" dirty="0" smtClean="0"/>
            <a:t>Instruction makes </a:t>
          </a:r>
          <a:r>
            <a:rPr lang="en-NZ" sz="2800" i="1" dirty="0" smtClean="0"/>
            <a:t>connections</a:t>
          </a:r>
          <a:r>
            <a:rPr lang="en-NZ" sz="2800" dirty="0" smtClean="0"/>
            <a:t> across and between: texts, text types, content and students’ own lives. 		</a:t>
          </a:r>
          <a:endParaRPr lang="en-NZ" sz="2800" dirty="0">
            <a:solidFill>
              <a:schemeClr val="accent2"/>
            </a:solidFill>
          </a:endParaRPr>
        </a:p>
      </dgm:t>
    </dgm:pt>
    <dgm:pt modelId="{E0EB6C71-FE49-45D6-91E9-4C10B3C56E58}" type="parTrans" cxnId="{8E566FFF-395F-48A1-B608-DA99DB679E62}">
      <dgm:prSet/>
      <dgm:spPr/>
      <dgm:t>
        <a:bodyPr/>
        <a:lstStyle/>
        <a:p>
          <a:endParaRPr lang="en-NZ"/>
        </a:p>
      </dgm:t>
    </dgm:pt>
    <dgm:pt modelId="{230E02AA-838E-485B-A6B9-DE016773FBA1}" type="sibTrans" cxnId="{8E566FFF-395F-48A1-B608-DA99DB679E62}">
      <dgm:prSet/>
      <dgm:spPr/>
      <dgm:t>
        <a:bodyPr/>
        <a:lstStyle/>
        <a:p>
          <a:endParaRPr lang="en-NZ"/>
        </a:p>
      </dgm:t>
    </dgm:pt>
    <dgm:pt modelId="{DB477F7D-8E0A-430E-B760-0BB2A64AC926}" type="pres">
      <dgm:prSet presAssocID="{574BF9C6-BCF3-4B7B-9AC4-A0F7EE0DE12D}" presName="linear" presStyleCnt="0">
        <dgm:presLayoutVars>
          <dgm:animLvl val="lvl"/>
          <dgm:resizeHandles val="exact"/>
        </dgm:presLayoutVars>
      </dgm:prSet>
      <dgm:spPr/>
      <dgm:t>
        <a:bodyPr/>
        <a:lstStyle/>
        <a:p>
          <a:endParaRPr lang="en-NZ"/>
        </a:p>
      </dgm:t>
    </dgm:pt>
    <dgm:pt modelId="{C2A437D1-EB7A-4961-B34E-26EB17044B1E}" type="pres">
      <dgm:prSet presAssocID="{1356B0AD-D76A-41D5-8AF4-46856BC1C15E}" presName="parentText" presStyleLbl="node1" presStyleIdx="0" presStyleCnt="4">
        <dgm:presLayoutVars>
          <dgm:chMax val="0"/>
          <dgm:bulletEnabled val="1"/>
        </dgm:presLayoutVars>
      </dgm:prSet>
      <dgm:spPr/>
      <dgm:t>
        <a:bodyPr/>
        <a:lstStyle/>
        <a:p>
          <a:endParaRPr lang="en-NZ"/>
        </a:p>
      </dgm:t>
    </dgm:pt>
    <dgm:pt modelId="{6FB9006E-49C3-415D-929E-CBC7FDE65DA5}" type="pres">
      <dgm:prSet presAssocID="{701F260D-0504-4DCF-8F7C-21FE345E27D6}" presName="spacer" presStyleCnt="0"/>
      <dgm:spPr/>
    </dgm:pt>
    <dgm:pt modelId="{5A183BCA-041F-4E91-9AAF-74D17B7FE514}" type="pres">
      <dgm:prSet presAssocID="{CAF5E0CC-39FC-4546-B3F6-AB314C93DD35}" presName="parentText" presStyleLbl="node1" presStyleIdx="1" presStyleCnt="4">
        <dgm:presLayoutVars>
          <dgm:chMax val="0"/>
          <dgm:bulletEnabled val="1"/>
        </dgm:presLayoutVars>
      </dgm:prSet>
      <dgm:spPr/>
      <dgm:t>
        <a:bodyPr/>
        <a:lstStyle/>
        <a:p>
          <a:endParaRPr lang="en-NZ"/>
        </a:p>
      </dgm:t>
    </dgm:pt>
    <dgm:pt modelId="{30AE8A02-1C71-4525-94F8-099B47CF626B}" type="pres">
      <dgm:prSet presAssocID="{6D87C8D7-BFFB-46AE-9057-EE90BE30F221}" presName="spacer" presStyleCnt="0"/>
      <dgm:spPr/>
    </dgm:pt>
    <dgm:pt modelId="{A76B2D5C-25C1-4C9A-B451-2BF041C5A86B}" type="pres">
      <dgm:prSet presAssocID="{AD07A64D-F1B0-4C4D-A549-A49F9A3354F9}" presName="parentText" presStyleLbl="node1" presStyleIdx="2" presStyleCnt="4">
        <dgm:presLayoutVars>
          <dgm:chMax val="0"/>
          <dgm:bulletEnabled val="1"/>
        </dgm:presLayoutVars>
      </dgm:prSet>
      <dgm:spPr/>
      <dgm:t>
        <a:bodyPr/>
        <a:lstStyle/>
        <a:p>
          <a:endParaRPr lang="en-NZ"/>
        </a:p>
      </dgm:t>
    </dgm:pt>
    <dgm:pt modelId="{9D70A3C6-A7C9-4BF5-8E9E-982CEDF57C20}" type="pres">
      <dgm:prSet presAssocID="{CC176B90-FFAE-490C-AFA6-F4897A089990}" presName="spacer" presStyleCnt="0"/>
      <dgm:spPr/>
    </dgm:pt>
    <dgm:pt modelId="{FB1E5F0B-1153-425B-87B6-0D04AD081394}" type="pres">
      <dgm:prSet presAssocID="{AD701534-DB07-42B0-AF46-854A2FB196F0}" presName="parentText" presStyleLbl="node1" presStyleIdx="3" presStyleCnt="4">
        <dgm:presLayoutVars>
          <dgm:chMax val="0"/>
          <dgm:bulletEnabled val="1"/>
        </dgm:presLayoutVars>
      </dgm:prSet>
      <dgm:spPr/>
      <dgm:t>
        <a:bodyPr/>
        <a:lstStyle/>
        <a:p>
          <a:endParaRPr lang="en-NZ"/>
        </a:p>
      </dgm:t>
    </dgm:pt>
  </dgm:ptLst>
  <dgm:cxnLst>
    <dgm:cxn modelId="{53E652E0-5DFC-4824-A1C9-AA605C17BB6E}" srcId="{574BF9C6-BCF3-4B7B-9AC4-A0F7EE0DE12D}" destId="{CAF5E0CC-39FC-4546-B3F6-AB314C93DD35}" srcOrd="1" destOrd="0" parTransId="{8931A95B-EF1B-4D66-BE50-E0D49B5441C1}" sibTransId="{6D87C8D7-BFFB-46AE-9057-EE90BE30F221}"/>
    <dgm:cxn modelId="{8E566FFF-395F-48A1-B608-DA99DB679E62}" srcId="{574BF9C6-BCF3-4B7B-9AC4-A0F7EE0DE12D}" destId="{AD701534-DB07-42B0-AF46-854A2FB196F0}" srcOrd="3" destOrd="0" parTransId="{E0EB6C71-FE49-45D6-91E9-4C10B3C56E58}" sibTransId="{230E02AA-838E-485B-A6B9-DE016773FBA1}"/>
    <dgm:cxn modelId="{5F17FC47-90ED-4A35-92FE-367DBA649F25}" type="presOf" srcId="{AD07A64D-F1B0-4C4D-A549-A49F9A3354F9}" destId="{A76B2D5C-25C1-4C9A-B451-2BF041C5A86B}" srcOrd="0" destOrd="0" presId="urn:microsoft.com/office/officeart/2005/8/layout/vList2"/>
    <dgm:cxn modelId="{10A9A898-DF58-4CBB-A974-3C2D871AD0DE}" type="presOf" srcId="{1356B0AD-D76A-41D5-8AF4-46856BC1C15E}" destId="{C2A437D1-EB7A-4961-B34E-26EB17044B1E}" srcOrd="0" destOrd="0" presId="urn:microsoft.com/office/officeart/2005/8/layout/vList2"/>
    <dgm:cxn modelId="{3255065E-2120-479D-8DD7-693F16C27289}" srcId="{574BF9C6-BCF3-4B7B-9AC4-A0F7EE0DE12D}" destId="{1356B0AD-D76A-41D5-8AF4-46856BC1C15E}" srcOrd="0" destOrd="0" parTransId="{305CB86C-71DC-4959-8D1B-86E55ED9AF4B}" sibTransId="{701F260D-0504-4DCF-8F7C-21FE345E27D6}"/>
    <dgm:cxn modelId="{5228A274-CFA7-4577-B228-6AD2AD25E185}" type="presOf" srcId="{574BF9C6-BCF3-4B7B-9AC4-A0F7EE0DE12D}" destId="{DB477F7D-8E0A-430E-B760-0BB2A64AC926}" srcOrd="0" destOrd="0" presId="urn:microsoft.com/office/officeart/2005/8/layout/vList2"/>
    <dgm:cxn modelId="{45DC74EC-F00D-4CE4-B41F-08920A8F8677}" type="presOf" srcId="{CAF5E0CC-39FC-4546-B3F6-AB314C93DD35}" destId="{5A183BCA-041F-4E91-9AAF-74D17B7FE514}" srcOrd="0" destOrd="0" presId="urn:microsoft.com/office/officeart/2005/8/layout/vList2"/>
    <dgm:cxn modelId="{7933FBB8-B306-4E22-B535-A53E5E434FCA}" srcId="{574BF9C6-BCF3-4B7B-9AC4-A0F7EE0DE12D}" destId="{AD07A64D-F1B0-4C4D-A549-A49F9A3354F9}" srcOrd="2" destOrd="0" parTransId="{229BC65E-6437-46BD-A0BE-B2EF17B5674E}" sibTransId="{CC176B90-FFAE-490C-AFA6-F4897A089990}"/>
    <dgm:cxn modelId="{EF573DD9-A96B-4F34-85DE-0FD6CEA95425}" type="presOf" srcId="{AD701534-DB07-42B0-AF46-854A2FB196F0}" destId="{FB1E5F0B-1153-425B-87B6-0D04AD081394}" srcOrd="0" destOrd="0" presId="urn:microsoft.com/office/officeart/2005/8/layout/vList2"/>
    <dgm:cxn modelId="{7CAE10CA-0D10-42D5-950D-13FB90868938}" type="presParOf" srcId="{DB477F7D-8E0A-430E-B760-0BB2A64AC926}" destId="{C2A437D1-EB7A-4961-B34E-26EB17044B1E}" srcOrd="0" destOrd="0" presId="urn:microsoft.com/office/officeart/2005/8/layout/vList2"/>
    <dgm:cxn modelId="{3D2CFB4B-48AE-40D7-A282-0343FFFB9ED9}" type="presParOf" srcId="{DB477F7D-8E0A-430E-B760-0BB2A64AC926}" destId="{6FB9006E-49C3-415D-929E-CBC7FDE65DA5}" srcOrd="1" destOrd="0" presId="urn:microsoft.com/office/officeart/2005/8/layout/vList2"/>
    <dgm:cxn modelId="{2297F877-D7B1-44DB-A969-46C6F2BE4C82}" type="presParOf" srcId="{DB477F7D-8E0A-430E-B760-0BB2A64AC926}" destId="{5A183BCA-041F-4E91-9AAF-74D17B7FE514}" srcOrd="2" destOrd="0" presId="urn:microsoft.com/office/officeart/2005/8/layout/vList2"/>
    <dgm:cxn modelId="{16C73604-A91E-465C-957F-2C89FF49A04E}" type="presParOf" srcId="{DB477F7D-8E0A-430E-B760-0BB2A64AC926}" destId="{30AE8A02-1C71-4525-94F8-099B47CF626B}" srcOrd="3" destOrd="0" presId="urn:microsoft.com/office/officeart/2005/8/layout/vList2"/>
    <dgm:cxn modelId="{99218198-D374-495B-A64B-67F1CEA81231}" type="presParOf" srcId="{DB477F7D-8E0A-430E-B760-0BB2A64AC926}" destId="{A76B2D5C-25C1-4C9A-B451-2BF041C5A86B}" srcOrd="4" destOrd="0" presId="urn:microsoft.com/office/officeart/2005/8/layout/vList2"/>
    <dgm:cxn modelId="{7334BD48-F8AA-4F9B-B86F-EBF0CC89C2DD}" type="presParOf" srcId="{DB477F7D-8E0A-430E-B760-0BB2A64AC926}" destId="{9D70A3C6-A7C9-4BF5-8E9E-982CEDF57C20}" srcOrd="5" destOrd="0" presId="urn:microsoft.com/office/officeart/2005/8/layout/vList2"/>
    <dgm:cxn modelId="{567E2C45-7831-4E25-918D-18925BF8A612}" type="presParOf" srcId="{DB477F7D-8E0A-430E-B760-0BB2A64AC926}" destId="{FB1E5F0B-1153-425B-87B6-0D04AD081394}"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C72923C-DCEF-4730-9F72-DB2D8CBCBBA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NZ"/>
        </a:p>
      </dgm:t>
    </dgm:pt>
    <dgm:pt modelId="{6DF51F61-99DD-4426-8FA9-8CC2564737EA}">
      <dgm:prSet custT="1"/>
      <dgm:spPr>
        <a:solidFill>
          <a:srgbClr val="00B050"/>
        </a:solidFill>
      </dgm:spPr>
      <dgm:t>
        <a:bodyPr/>
        <a:lstStyle/>
        <a:p>
          <a:pPr rtl="0"/>
          <a:r>
            <a:rPr lang="en-NZ" sz="2800" dirty="0" smtClean="0"/>
            <a:t>Instruction emphasises that </a:t>
          </a:r>
          <a:r>
            <a:rPr lang="en-NZ" sz="2800" i="1" dirty="0" smtClean="0"/>
            <a:t>writing is a process</a:t>
          </a:r>
          <a:r>
            <a:rPr lang="en-NZ" sz="2800" dirty="0" smtClean="0"/>
            <a:t> – i.e. requires students to work through the planning, drafting and revising stages of writing. </a:t>
          </a:r>
        </a:p>
      </dgm:t>
    </dgm:pt>
    <dgm:pt modelId="{221661E4-93F8-4705-9BD2-134CF7CA4ED2}" type="parTrans" cxnId="{54744C8C-0554-4854-A873-6E4992328B9A}">
      <dgm:prSet/>
      <dgm:spPr/>
      <dgm:t>
        <a:bodyPr/>
        <a:lstStyle/>
        <a:p>
          <a:endParaRPr lang="en-NZ"/>
        </a:p>
      </dgm:t>
    </dgm:pt>
    <dgm:pt modelId="{FCB73E90-07A2-48D2-B2A1-B691558F6501}" type="sibTrans" cxnId="{54744C8C-0554-4854-A873-6E4992328B9A}">
      <dgm:prSet/>
      <dgm:spPr/>
      <dgm:t>
        <a:bodyPr/>
        <a:lstStyle/>
        <a:p>
          <a:endParaRPr lang="en-NZ"/>
        </a:p>
      </dgm:t>
    </dgm:pt>
    <dgm:pt modelId="{C781F6C2-786E-4536-BAF4-29166E9AA372}">
      <dgm:prSet custT="1"/>
      <dgm:spPr>
        <a:solidFill>
          <a:srgbClr val="0070C0"/>
        </a:solidFill>
      </dgm:spPr>
      <dgm:t>
        <a:bodyPr/>
        <a:lstStyle/>
        <a:p>
          <a:pPr rtl="0"/>
          <a:r>
            <a:rPr lang="en-NZ" sz="2800" dirty="0" smtClean="0"/>
            <a:t>Instruction involves students in learning </a:t>
          </a:r>
          <a:r>
            <a:rPr lang="en-NZ" sz="2800" i="1" dirty="0" smtClean="0"/>
            <a:t>strategies</a:t>
          </a:r>
          <a:r>
            <a:rPr lang="en-NZ" sz="2800" dirty="0" smtClean="0"/>
            <a:t> that help them manage the many processes involved in </a:t>
          </a:r>
          <a:r>
            <a:rPr lang="en-NZ" sz="2800" smtClean="0"/>
            <a:t>producing writing.</a:t>
          </a:r>
          <a:endParaRPr lang="en-NZ" sz="2800" dirty="0"/>
        </a:p>
      </dgm:t>
    </dgm:pt>
    <dgm:pt modelId="{6ACC91A7-3A74-4FB8-850A-C9FBC3B37CFD}" type="parTrans" cxnId="{965F6DF5-B73B-43BC-B70B-84E345DEDAA1}">
      <dgm:prSet/>
      <dgm:spPr/>
      <dgm:t>
        <a:bodyPr/>
        <a:lstStyle/>
        <a:p>
          <a:endParaRPr lang="en-NZ"/>
        </a:p>
      </dgm:t>
    </dgm:pt>
    <dgm:pt modelId="{6379C1EA-E024-4A5A-B80E-1A7751F4F9D8}" type="sibTrans" cxnId="{965F6DF5-B73B-43BC-B70B-84E345DEDAA1}">
      <dgm:prSet/>
      <dgm:spPr/>
      <dgm:t>
        <a:bodyPr/>
        <a:lstStyle/>
        <a:p>
          <a:endParaRPr lang="en-NZ"/>
        </a:p>
      </dgm:t>
    </dgm:pt>
    <dgm:pt modelId="{2DB5C00C-D4E8-45A6-8DF7-3EED54D0B98F}">
      <dgm:prSet custT="1"/>
      <dgm:spPr>
        <a:solidFill>
          <a:srgbClr val="00B0F0"/>
        </a:solidFill>
      </dgm:spPr>
      <dgm:t>
        <a:bodyPr/>
        <a:lstStyle/>
        <a:p>
          <a:pPr rtl="0"/>
          <a:r>
            <a:rPr lang="en-NZ" sz="2800" i="1" dirty="0" smtClean="0"/>
            <a:t>Feedback</a:t>
          </a:r>
          <a:r>
            <a:rPr lang="en-NZ" sz="2800" dirty="0" smtClean="0"/>
            <a:t> is specific and mainly focused on the particular writing task and strategies/ procedures that students are learning. </a:t>
          </a:r>
        </a:p>
      </dgm:t>
    </dgm:pt>
    <dgm:pt modelId="{B7876BB4-02CF-48ED-B108-D55BF25551AA}" type="parTrans" cxnId="{95BE4AAB-BFEF-42E3-A32F-EC7A1FAAE693}">
      <dgm:prSet/>
      <dgm:spPr/>
      <dgm:t>
        <a:bodyPr/>
        <a:lstStyle/>
        <a:p>
          <a:endParaRPr lang="en-NZ"/>
        </a:p>
      </dgm:t>
    </dgm:pt>
    <dgm:pt modelId="{CABB6F4F-0313-4B15-BAC5-1E1BB64BBA4F}" type="sibTrans" cxnId="{95BE4AAB-BFEF-42E3-A32F-EC7A1FAAE693}">
      <dgm:prSet/>
      <dgm:spPr/>
      <dgm:t>
        <a:bodyPr/>
        <a:lstStyle/>
        <a:p>
          <a:endParaRPr lang="en-NZ"/>
        </a:p>
      </dgm:t>
    </dgm:pt>
    <dgm:pt modelId="{6AB9AB7E-74E7-4AB5-AA12-0B444B98C5A4}" type="pres">
      <dgm:prSet presAssocID="{AC72923C-DCEF-4730-9F72-DB2D8CBCBBA1}" presName="linear" presStyleCnt="0">
        <dgm:presLayoutVars>
          <dgm:animLvl val="lvl"/>
          <dgm:resizeHandles val="exact"/>
        </dgm:presLayoutVars>
      </dgm:prSet>
      <dgm:spPr/>
      <dgm:t>
        <a:bodyPr/>
        <a:lstStyle/>
        <a:p>
          <a:endParaRPr lang="en-NZ"/>
        </a:p>
      </dgm:t>
    </dgm:pt>
    <dgm:pt modelId="{32264C17-F360-4B45-A189-6E5CF83511DA}" type="pres">
      <dgm:prSet presAssocID="{6DF51F61-99DD-4426-8FA9-8CC2564737EA}" presName="parentText" presStyleLbl="node1" presStyleIdx="0" presStyleCnt="3">
        <dgm:presLayoutVars>
          <dgm:chMax val="0"/>
          <dgm:bulletEnabled val="1"/>
        </dgm:presLayoutVars>
      </dgm:prSet>
      <dgm:spPr/>
      <dgm:t>
        <a:bodyPr/>
        <a:lstStyle/>
        <a:p>
          <a:endParaRPr lang="en-NZ"/>
        </a:p>
      </dgm:t>
    </dgm:pt>
    <dgm:pt modelId="{9BE4733B-865F-4EE2-B05E-9E1F40E553E6}" type="pres">
      <dgm:prSet presAssocID="{FCB73E90-07A2-48D2-B2A1-B691558F6501}" presName="spacer" presStyleCnt="0"/>
      <dgm:spPr/>
    </dgm:pt>
    <dgm:pt modelId="{F3545602-417E-4243-A069-F193EF6FB13B}" type="pres">
      <dgm:prSet presAssocID="{C781F6C2-786E-4536-BAF4-29166E9AA372}" presName="parentText" presStyleLbl="node1" presStyleIdx="1" presStyleCnt="3">
        <dgm:presLayoutVars>
          <dgm:chMax val="0"/>
          <dgm:bulletEnabled val="1"/>
        </dgm:presLayoutVars>
      </dgm:prSet>
      <dgm:spPr/>
      <dgm:t>
        <a:bodyPr/>
        <a:lstStyle/>
        <a:p>
          <a:endParaRPr lang="en-NZ"/>
        </a:p>
      </dgm:t>
    </dgm:pt>
    <dgm:pt modelId="{37CC63ED-BC44-4B10-B172-FE9C0CA8279C}" type="pres">
      <dgm:prSet presAssocID="{6379C1EA-E024-4A5A-B80E-1A7751F4F9D8}" presName="spacer" presStyleCnt="0"/>
      <dgm:spPr/>
    </dgm:pt>
    <dgm:pt modelId="{62852CBB-8E89-4D87-AA8B-A0611E2A2703}" type="pres">
      <dgm:prSet presAssocID="{2DB5C00C-D4E8-45A6-8DF7-3EED54D0B98F}" presName="parentText" presStyleLbl="node1" presStyleIdx="2" presStyleCnt="3">
        <dgm:presLayoutVars>
          <dgm:chMax val="0"/>
          <dgm:bulletEnabled val="1"/>
        </dgm:presLayoutVars>
      </dgm:prSet>
      <dgm:spPr/>
      <dgm:t>
        <a:bodyPr/>
        <a:lstStyle/>
        <a:p>
          <a:endParaRPr lang="en-NZ"/>
        </a:p>
      </dgm:t>
    </dgm:pt>
  </dgm:ptLst>
  <dgm:cxnLst>
    <dgm:cxn modelId="{88E8EB01-67FD-401E-B527-2BB879D2CB6F}" type="presOf" srcId="{2DB5C00C-D4E8-45A6-8DF7-3EED54D0B98F}" destId="{62852CBB-8E89-4D87-AA8B-A0611E2A2703}" srcOrd="0" destOrd="0" presId="urn:microsoft.com/office/officeart/2005/8/layout/vList2"/>
    <dgm:cxn modelId="{FCD4DB34-1CDD-48B2-8CBC-07EB69C8874B}" type="presOf" srcId="{C781F6C2-786E-4536-BAF4-29166E9AA372}" destId="{F3545602-417E-4243-A069-F193EF6FB13B}" srcOrd="0" destOrd="0" presId="urn:microsoft.com/office/officeart/2005/8/layout/vList2"/>
    <dgm:cxn modelId="{95BE4AAB-BFEF-42E3-A32F-EC7A1FAAE693}" srcId="{AC72923C-DCEF-4730-9F72-DB2D8CBCBBA1}" destId="{2DB5C00C-D4E8-45A6-8DF7-3EED54D0B98F}" srcOrd="2" destOrd="0" parTransId="{B7876BB4-02CF-48ED-B108-D55BF25551AA}" sibTransId="{CABB6F4F-0313-4B15-BAC5-1E1BB64BBA4F}"/>
    <dgm:cxn modelId="{90341CC4-2C23-4DC8-B5DF-989A4C02304D}" type="presOf" srcId="{AC72923C-DCEF-4730-9F72-DB2D8CBCBBA1}" destId="{6AB9AB7E-74E7-4AB5-AA12-0B444B98C5A4}" srcOrd="0" destOrd="0" presId="urn:microsoft.com/office/officeart/2005/8/layout/vList2"/>
    <dgm:cxn modelId="{54744C8C-0554-4854-A873-6E4992328B9A}" srcId="{AC72923C-DCEF-4730-9F72-DB2D8CBCBBA1}" destId="{6DF51F61-99DD-4426-8FA9-8CC2564737EA}" srcOrd="0" destOrd="0" parTransId="{221661E4-93F8-4705-9BD2-134CF7CA4ED2}" sibTransId="{FCB73E90-07A2-48D2-B2A1-B691558F6501}"/>
    <dgm:cxn modelId="{FC6FA912-2E50-42E6-AED0-9E84A3794268}" type="presOf" srcId="{6DF51F61-99DD-4426-8FA9-8CC2564737EA}" destId="{32264C17-F360-4B45-A189-6E5CF83511DA}" srcOrd="0" destOrd="0" presId="urn:microsoft.com/office/officeart/2005/8/layout/vList2"/>
    <dgm:cxn modelId="{965F6DF5-B73B-43BC-B70B-84E345DEDAA1}" srcId="{AC72923C-DCEF-4730-9F72-DB2D8CBCBBA1}" destId="{C781F6C2-786E-4536-BAF4-29166E9AA372}" srcOrd="1" destOrd="0" parTransId="{6ACC91A7-3A74-4FB8-850A-C9FBC3B37CFD}" sibTransId="{6379C1EA-E024-4A5A-B80E-1A7751F4F9D8}"/>
    <dgm:cxn modelId="{42388683-7CE0-4779-9808-EA3E84E97086}" type="presParOf" srcId="{6AB9AB7E-74E7-4AB5-AA12-0B444B98C5A4}" destId="{32264C17-F360-4B45-A189-6E5CF83511DA}" srcOrd="0" destOrd="0" presId="urn:microsoft.com/office/officeart/2005/8/layout/vList2"/>
    <dgm:cxn modelId="{7E71AD21-464A-4DB0-A582-B2D461662058}" type="presParOf" srcId="{6AB9AB7E-74E7-4AB5-AA12-0B444B98C5A4}" destId="{9BE4733B-865F-4EE2-B05E-9E1F40E553E6}" srcOrd="1" destOrd="0" presId="urn:microsoft.com/office/officeart/2005/8/layout/vList2"/>
    <dgm:cxn modelId="{98888D95-B2DB-4219-AE65-5A2FE9B296F8}" type="presParOf" srcId="{6AB9AB7E-74E7-4AB5-AA12-0B444B98C5A4}" destId="{F3545602-417E-4243-A069-F193EF6FB13B}" srcOrd="2" destOrd="0" presId="urn:microsoft.com/office/officeart/2005/8/layout/vList2"/>
    <dgm:cxn modelId="{FEC89918-9B73-4BC5-940A-F0C0A364C5A1}" type="presParOf" srcId="{6AB9AB7E-74E7-4AB5-AA12-0B444B98C5A4}" destId="{37CC63ED-BC44-4B10-B172-FE9C0CA8279C}" srcOrd="3" destOrd="0" presId="urn:microsoft.com/office/officeart/2005/8/layout/vList2"/>
    <dgm:cxn modelId="{D2F3B5D3-A4F7-426D-AC8C-D01DF905EDDF}" type="presParOf" srcId="{6AB9AB7E-74E7-4AB5-AA12-0B444B98C5A4}" destId="{62852CBB-8E89-4D87-AA8B-A0611E2A270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9D4FDA3-5453-4288-82A6-52421F2D22A9}"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en-NZ"/>
        </a:p>
      </dgm:t>
    </dgm:pt>
    <dgm:pt modelId="{397D781F-6CFE-471B-B40C-E7296095B85D}">
      <dgm:prSet/>
      <dgm:spPr>
        <a:solidFill>
          <a:srgbClr val="C00000"/>
        </a:solidFill>
      </dgm:spPr>
      <dgm:t>
        <a:bodyPr/>
        <a:lstStyle/>
        <a:p>
          <a:pPr rtl="0"/>
          <a:r>
            <a:rPr lang="en-US" dirty="0" smtClean="0"/>
            <a:t>Teacher gives specific feedback linked to success criteria and goals for writing task to enable students to know what they did well and where they can improve.</a:t>
          </a:r>
          <a:endParaRPr lang="en-NZ" dirty="0"/>
        </a:p>
      </dgm:t>
    </dgm:pt>
    <dgm:pt modelId="{2315EE36-DFC8-4F8E-A521-935F89433C2C}" type="parTrans" cxnId="{55293A73-DC18-49DB-8F97-103899125E1A}">
      <dgm:prSet/>
      <dgm:spPr/>
      <dgm:t>
        <a:bodyPr/>
        <a:lstStyle/>
        <a:p>
          <a:endParaRPr lang="en-NZ"/>
        </a:p>
      </dgm:t>
    </dgm:pt>
    <dgm:pt modelId="{8D630B86-8E7F-4CB5-9B71-E3205C2F1EAB}" type="sibTrans" cxnId="{55293A73-DC18-49DB-8F97-103899125E1A}">
      <dgm:prSet/>
      <dgm:spPr/>
      <dgm:t>
        <a:bodyPr/>
        <a:lstStyle/>
        <a:p>
          <a:endParaRPr lang="en-NZ"/>
        </a:p>
      </dgm:t>
    </dgm:pt>
    <dgm:pt modelId="{CFA1DFCF-4C9E-464B-9671-83029E35F2EA}">
      <dgm:prSet/>
      <dgm:spPr>
        <a:solidFill>
          <a:srgbClr val="FF0000"/>
        </a:solidFill>
      </dgm:spPr>
      <dgm:t>
        <a:bodyPr/>
        <a:lstStyle/>
        <a:p>
          <a:pPr rtl="0"/>
          <a:r>
            <a:rPr lang="en-US" dirty="0" smtClean="0"/>
            <a:t>Student interprets teacher feedback into own words so that they are processing teacher feedback and showing they understand it. </a:t>
          </a:r>
          <a:endParaRPr lang="en-NZ" dirty="0"/>
        </a:p>
      </dgm:t>
    </dgm:pt>
    <dgm:pt modelId="{CB099EE6-BD28-4535-B275-C5B4FC9E5C5A}" type="parTrans" cxnId="{A5911570-DACA-473C-B7B2-9D9B329EB17E}">
      <dgm:prSet/>
      <dgm:spPr/>
      <dgm:t>
        <a:bodyPr/>
        <a:lstStyle/>
        <a:p>
          <a:endParaRPr lang="en-NZ"/>
        </a:p>
      </dgm:t>
    </dgm:pt>
    <dgm:pt modelId="{6DF7889E-F4F3-42C1-AB8F-FCC903004722}" type="sibTrans" cxnId="{A5911570-DACA-473C-B7B2-9D9B329EB17E}">
      <dgm:prSet/>
      <dgm:spPr/>
      <dgm:t>
        <a:bodyPr/>
        <a:lstStyle/>
        <a:p>
          <a:endParaRPr lang="en-NZ"/>
        </a:p>
      </dgm:t>
    </dgm:pt>
    <dgm:pt modelId="{83F8940A-D951-4D96-981C-F73457692F55}">
      <dgm:prSet/>
      <dgm:spPr/>
      <dgm:t>
        <a:bodyPr/>
        <a:lstStyle/>
        <a:p>
          <a:pPr rtl="0"/>
          <a:r>
            <a:rPr lang="en-US" dirty="0" smtClean="0"/>
            <a:t>Student records how they feel about the feedback so that s/he and the teacher can understand how they feel about this feedback.</a:t>
          </a:r>
          <a:endParaRPr lang="en-NZ" dirty="0"/>
        </a:p>
      </dgm:t>
    </dgm:pt>
    <dgm:pt modelId="{26DF8A09-CC8F-49C4-A016-7D3A53FD35A1}" type="parTrans" cxnId="{9D57A363-1D97-4AEB-AA3B-BFEA663AF81D}">
      <dgm:prSet/>
      <dgm:spPr/>
      <dgm:t>
        <a:bodyPr/>
        <a:lstStyle/>
        <a:p>
          <a:endParaRPr lang="en-NZ"/>
        </a:p>
      </dgm:t>
    </dgm:pt>
    <dgm:pt modelId="{17B1D53F-B181-4155-896D-FE836AA12651}" type="sibTrans" cxnId="{9D57A363-1D97-4AEB-AA3B-BFEA663AF81D}">
      <dgm:prSet/>
      <dgm:spPr/>
      <dgm:t>
        <a:bodyPr/>
        <a:lstStyle/>
        <a:p>
          <a:endParaRPr lang="en-NZ"/>
        </a:p>
      </dgm:t>
    </dgm:pt>
    <dgm:pt modelId="{BBC33981-8695-47D4-A077-D80A679F3B93}">
      <dgm:prSet/>
      <dgm:spPr>
        <a:solidFill>
          <a:srgbClr val="92D050"/>
        </a:solidFill>
      </dgm:spPr>
      <dgm:t>
        <a:bodyPr/>
        <a:lstStyle/>
        <a:p>
          <a:pPr rtl="0"/>
          <a:r>
            <a:rPr lang="en-US" dirty="0" smtClean="0"/>
            <a:t>Student makes a small number of new goals for next attempt at (same kind of) writing to improve in some areas and develop in areas of strength</a:t>
          </a:r>
          <a:endParaRPr lang="en-NZ" dirty="0"/>
        </a:p>
      </dgm:t>
    </dgm:pt>
    <dgm:pt modelId="{63FFF596-CB86-4C10-A5AE-BE914AB6C19A}" type="parTrans" cxnId="{2CDB97A5-012A-4A8C-984F-19FC2E8A2949}">
      <dgm:prSet/>
      <dgm:spPr/>
      <dgm:t>
        <a:bodyPr/>
        <a:lstStyle/>
        <a:p>
          <a:endParaRPr lang="en-NZ"/>
        </a:p>
      </dgm:t>
    </dgm:pt>
    <dgm:pt modelId="{329BE1C9-D6E5-40A5-9655-0929F98A7D4A}" type="sibTrans" cxnId="{2CDB97A5-012A-4A8C-984F-19FC2E8A2949}">
      <dgm:prSet/>
      <dgm:spPr/>
      <dgm:t>
        <a:bodyPr/>
        <a:lstStyle/>
        <a:p>
          <a:endParaRPr lang="en-NZ"/>
        </a:p>
      </dgm:t>
    </dgm:pt>
    <dgm:pt modelId="{D573D541-3193-443D-BFA2-E2830E6AFF3A}">
      <dgm:prSet/>
      <dgm:spPr>
        <a:solidFill>
          <a:srgbClr val="00B050"/>
        </a:solidFill>
      </dgm:spPr>
      <dgm:t>
        <a:bodyPr/>
        <a:lstStyle/>
        <a:p>
          <a:pPr rtl="0"/>
          <a:r>
            <a:rPr lang="en-US" dirty="0" smtClean="0"/>
            <a:t>Teacher checks student interpretation of feedback, feelings and goals to make sure the intent of their feedback and feed-forward is understood</a:t>
          </a:r>
          <a:endParaRPr lang="en-NZ" dirty="0"/>
        </a:p>
      </dgm:t>
    </dgm:pt>
    <dgm:pt modelId="{9B75C1F2-6F2E-40B4-8C39-418E5D136960}" type="parTrans" cxnId="{ECA44E26-56C3-4451-8D18-E690CB80941A}">
      <dgm:prSet/>
      <dgm:spPr/>
      <dgm:t>
        <a:bodyPr/>
        <a:lstStyle/>
        <a:p>
          <a:endParaRPr lang="en-NZ"/>
        </a:p>
      </dgm:t>
    </dgm:pt>
    <dgm:pt modelId="{CC8E16B6-4CF6-4EFC-A535-B5CE4D1F7CE7}" type="sibTrans" cxnId="{ECA44E26-56C3-4451-8D18-E690CB80941A}">
      <dgm:prSet/>
      <dgm:spPr/>
      <dgm:t>
        <a:bodyPr/>
        <a:lstStyle/>
        <a:p>
          <a:endParaRPr lang="en-NZ"/>
        </a:p>
      </dgm:t>
    </dgm:pt>
    <dgm:pt modelId="{DB25F42E-5AD7-49AD-9F7C-DC0CB458CEFA}">
      <dgm:prSet/>
      <dgm:spPr>
        <a:solidFill>
          <a:srgbClr val="00B0F0"/>
        </a:solidFill>
      </dgm:spPr>
      <dgm:t>
        <a:bodyPr/>
        <a:lstStyle/>
        <a:p>
          <a:pPr rtl="0"/>
          <a:r>
            <a:rPr lang="en-US" dirty="0" smtClean="0"/>
            <a:t>Record of the feedback is kept for later review and to document progress.</a:t>
          </a:r>
          <a:endParaRPr lang="en-NZ" dirty="0"/>
        </a:p>
      </dgm:t>
    </dgm:pt>
    <dgm:pt modelId="{0804A4A0-5FC0-45FB-8288-E4614A5B1400}" type="parTrans" cxnId="{630FB140-CF76-4F6A-AF56-76E3944487AB}">
      <dgm:prSet/>
      <dgm:spPr/>
      <dgm:t>
        <a:bodyPr/>
        <a:lstStyle/>
        <a:p>
          <a:endParaRPr lang="en-NZ"/>
        </a:p>
      </dgm:t>
    </dgm:pt>
    <dgm:pt modelId="{5DBA0147-86F1-4EB7-BFC8-CF421979DEF3}" type="sibTrans" cxnId="{630FB140-CF76-4F6A-AF56-76E3944487AB}">
      <dgm:prSet/>
      <dgm:spPr/>
      <dgm:t>
        <a:bodyPr/>
        <a:lstStyle/>
        <a:p>
          <a:endParaRPr lang="en-NZ"/>
        </a:p>
      </dgm:t>
    </dgm:pt>
    <dgm:pt modelId="{CBD984B5-B9CF-4049-8004-4429ED9C2D9B}" type="pres">
      <dgm:prSet presAssocID="{D9D4FDA3-5453-4288-82A6-52421F2D22A9}" presName="linear" presStyleCnt="0">
        <dgm:presLayoutVars>
          <dgm:animLvl val="lvl"/>
          <dgm:resizeHandles val="exact"/>
        </dgm:presLayoutVars>
      </dgm:prSet>
      <dgm:spPr/>
      <dgm:t>
        <a:bodyPr/>
        <a:lstStyle/>
        <a:p>
          <a:endParaRPr lang="en-NZ"/>
        </a:p>
      </dgm:t>
    </dgm:pt>
    <dgm:pt modelId="{D3E6D20E-30D1-4EED-8556-698385B38931}" type="pres">
      <dgm:prSet presAssocID="{397D781F-6CFE-471B-B40C-E7296095B85D}" presName="parentText" presStyleLbl="node1" presStyleIdx="0" presStyleCnt="6">
        <dgm:presLayoutVars>
          <dgm:chMax val="0"/>
          <dgm:bulletEnabled val="1"/>
        </dgm:presLayoutVars>
      </dgm:prSet>
      <dgm:spPr/>
      <dgm:t>
        <a:bodyPr/>
        <a:lstStyle/>
        <a:p>
          <a:endParaRPr lang="en-NZ"/>
        </a:p>
      </dgm:t>
    </dgm:pt>
    <dgm:pt modelId="{E1F5C35F-0806-471C-A3A1-960FBB4C890E}" type="pres">
      <dgm:prSet presAssocID="{8D630B86-8E7F-4CB5-9B71-E3205C2F1EAB}" presName="spacer" presStyleCnt="0"/>
      <dgm:spPr/>
    </dgm:pt>
    <dgm:pt modelId="{5FC27022-D60D-49C0-817D-A35A4E18319C}" type="pres">
      <dgm:prSet presAssocID="{CFA1DFCF-4C9E-464B-9671-83029E35F2EA}" presName="parentText" presStyleLbl="node1" presStyleIdx="1" presStyleCnt="6">
        <dgm:presLayoutVars>
          <dgm:chMax val="0"/>
          <dgm:bulletEnabled val="1"/>
        </dgm:presLayoutVars>
      </dgm:prSet>
      <dgm:spPr/>
      <dgm:t>
        <a:bodyPr/>
        <a:lstStyle/>
        <a:p>
          <a:endParaRPr lang="en-NZ"/>
        </a:p>
      </dgm:t>
    </dgm:pt>
    <dgm:pt modelId="{4E4B0682-E355-4C3F-8860-164BBE3E99B2}" type="pres">
      <dgm:prSet presAssocID="{6DF7889E-F4F3-42C1-AB8F-FCC903004722}" presName="spacer" presStyleCnt="0"/>
      <dgm:spPr/>
    </dgm:pt>
    <dgm:pt modelId="{BED8DD9F-62AA-4B79-841B-0104FE8C2261}" type="pres">
      <dgm:prSet presAssocID="{83F8940A-D951-4D96-981C-F73457692F55}" presName="parentText" presStyleLbl="node1" presStyleIdx="2" presStyleCnt="6">
        <dgm:presLayoutVars>
          <dgm:chMax val="0"/>
          <dgm:bulletEnabled val="1"/>
        </dgm:presLayoutVars>
      </dgm:prSet>
      <dgm:spPr/>
      <dgm:t>
        <a:bodyPr/>
        <a:lstStyle/>
        <a:p>
          <a:endParaRPr lang="en-NZ"/>
        </a:p>
      </dgm:t>
    </dgm:pt>
    <dgm:pt modelId="{34F05BB9-73CB-4EC1-9650-4FA98BCBCA0A}" type="pres">
      <dgm:prSet presAssocID="{17B1D53F-B181-4155-896D-FE836AA12651}" presName="spacer" presStyleCnt="0"/>
      <dgm:spPr/>
    </dgm:pt>
    <dgm:pt modelId="{BD383D59-65FB-4EBE-AC71-DADB0CE0082D}" type="pres">
      <dgm:prSet presAssocID="{BBC33981-8695-47D4-A077-D80A679F3B93}" presName="parentText" presStyleLbl="node1" presStyleIdx="3" presStyleCnt="6">
        <dgm:presLayoutVars>
          <dgm:chMax val="0"/>
          <dgm:bulletEnabled val="1"/>
        </dgm:presLayoutVars>
      </dgm:prSet>
      <dgm:spPr/>
      <dgm:t>
        <a:bodyPr/>
        <a:lstStyle/>
        <a:p>
          <a:endParaRPr lang="en-NZ"/>
        </a:p>
      </dgm:t>
    </dgm:pt>
    <dgm:pt modelId="{E1EEEC6B-82BA-40C1-ABB8-484001EC1194}" type="pres">
      <dgm:prSet presAssocID="{329BE1C9-D6E5-40A5-9655-0929F98A7D4A}" presName="spacer" presStyleCnt="0"/>
      <dgm:spPr/>
    </dgm:pt>
    <dgm:pt modelId="{85BAFAB0-F265-42BF-8335-247D80AF0DF1}" type="pres">
      <dgm:prSet presAssocID="{D573D541-3193-443D-BFA2-E2830E6AFF3A}" presName="parentText" presStyleLbl="node1" presStyleIdx="4" presStyleCnt="6">
        <dgm:presLayoutVars>
          <dgm:chMax val="0"/>
          <dgm:bulletEnabled val="1"/>
        </dgm:presLayoutVars>
      </dgm:prSet>
      <dgm:spPr/>
      <dgm:t>
        <a:bodyPr/>
        <a:lstStyle/>
        <a:p>
          <a:endParaRPr lang="en-NZ"/>
        </a:p>
      </dgm:t>
    </dgm:pt>
    <dgm:pt modelId="{C64753A0-2FFC-49AB-9356-CC45FFA89B16}" type="pres">
      <dgm:prSet presAssocID="{CC8E16B6-4CF6-4EFC-A535-B5CE4D1F7CE7}" presName="spacer" presStyleCnt="0"/>
      <dgm:spPr/>
    </dgm:pt>
    <dgm:pt modelId="{9CA8A84A-44B9-48F7-87C5-CF71FBFB2E27}" type="pres">
      <dgm:prSet presAssocID="{DB25F42E-5AD7-49AD-9F7C-DC0CB458CEFA}" presName="parentText" presStyleLbl="node1" presStyleIdx="5" presStyleCnt="6">
        <dgm:presLayoutVars>
          <dgm:chMax val="0"/>
          <dgm:bulletEnabled val="1"/>
        </dgm:presLayoutVars>
      </dgm:prSet>
      <dgm:spPr/>
      <dgm:t>
        <a:bodyPr/>
        <a:lstStyle/>
        <a:p>
          <a:endParaRPr lang="en-NZ"/>
        </a:p>
      </dgm:t>
    </dgm:pt>
  </dgm:ptLst>
  <dgm:cxnLst>
    <dgm:cxn modelId="{ECA44E26-56C3-4451-8D18-E690CB80941A}" srcId="{D9D4FDA3-5453-4288-82A6-52421F2D22A9}" destId="{D573D541-3193-443D-BFA2-E2830E6AFF3A}" srcOrd="4" destOrd="0" parTransId="{9B75C1F2-6F2E-40B4-8C39-418E5D136960}" sibTransId="{CC8E16B6-4CF6-4EFC-A535-B5CE4D1F7CE7}"/>
    <dgm:cxn modelId="{A5911570-DACA-473C-B7B2-9D9B329EB17E}" srcId="{D9D4FDA3-5453-4288-82A6-52421F2D22A9}" destId="{CFA1DFCF-4C9E-464B-9671-83029E35F2EA}" srcOrd="1" destOrd="0" parTransId="{CB099EE6-BD28-4535-B275-C5B4FC9E5C5A}" sibTransId="{6DF7889E-F4F3-42C1-AB8F-FCC903004722}"/>
    <dgm:cxn modelId="{B884DB20-FAF0-436E-812F-C41D4AF4D6DD}" type="presOf" srcId="{397D781F-6CFE-471B-B40C-E7296095B85D}" destId="{D3E6D20E-30D1-4EED-8556-698385B38931}" srcOrd="0" destOrd="0" presId="urn:microsoft.com/office/officeart/2005/8/layout/vList2"/>
    <dgm:cxn modelId="{A5B7ABCE-C927-457D-8E78-6A6FAD4D4C2A}" type="presOf" srcId="{D573D541-3193-443D-BFA2-E2830E6AFF3A}" destId="{85BAFAB0-F265-42BF-8335-247D80AF0DF1}" srcOrd="0" destOrd="0" presId="urn:microsoft.com/office/officeart/2005/8/layout/vList2"/>
    <dgm:cxn modelId="{C31D0BFF-15B9-479A-A964-176733EC5FDC}" type="presOf" srcId="{CFA1DFCF-4C9E-464B-9671-83029E35F2EA}" destId="{5FC27022-D60D-49C0-817D-A35A4E18319C}" srcOrd="0" destOrd="0" presId="urn:microsoft.com/office/officeart/2005/8/layout/vList2"/>
    <dgm:cxn modelId="{D0654A4F-7E67-4004-9BA7-B5D5F8BA6FDB}" type="presOf" srcId="{BBC33981-8695-47D4-A077-D80A679F3B93}" destId="{BD383D59-65FB-4EBE-AC71-DADB0CE0082D}" srcOrd="0" destOrd="0" presId="urn:microsoft.com/office/officeart/2005/8/layout/vList2"/>
    <dgm:cxn modelId="{3422D765-C202-4C93-94E2-52816B2F7B29}" type="presOf" srcId="{DB25F42E-5AD7-49AD-9F7C-DC0CB458CEFA}" destId="{9CA8A84A-44B9-48F7-87C5-CF71FBFB2E27}" srcOrd="0" destOrd="0" presId="urn:microsoft.com/office/officeart/2005/8/layout/vList2"/>
    <dgm:cxn modelId="{9D57A363-1D97-4AEB-AA3B-BFEA663AF81D}" srcId="{D9D4FDA3-5453-4288-82A6-52421F2D22A9}" destId="{83F8940A-D951-4D96-981C-F73457692F55}" srcOrd="2" destOrd="0" parTransId="{26DF8A09-CC8F-49C4-A016-7D3A53FD35A1}" sibTransId="{17B1D53F-B181-4155-896D-FE836AA12651}"/>
    <dgm:cxn modelId="{05F397C8-5F50-4DA8-BECB-853BF5F9735C}" type="presOf" srcId="{83F8940A-D951-4D96-981C-F73457692F55}" destId="{BED8DD9F-62AA-4B79-841B-0104FE8C2261}" srcOrd="0" destOrd="0" presId="urn:microsoft.com/office/officeart/2005/8/layout/vList2"/>
    <dgm:cxn modelId="{2CDB97A5-012A-4A8C-984F-19FC2E8A2949}" srcId="{D9D4FDA3-5453-4288-82A6-52421F2D22A9}" destId="{BBC33981-8695-47D4-A077-D80A679F3B93}" srcOrd="3" destOrd="0" parTransId="{63FFF596-CB86-4C10-A5AE-BE914AB6C19A}" sibTransId="{329BE1C9-D6E5-40A5-9655-0929F98A7D4A}"/>
    <dgm:cxn modelId="{95BD19BA-8348-41BD-A77E-0B0708927E0A}" type="presOf" srcId="{D9D4FDA3-5453-4288-82A6-52421F2D22A9}" destId="{CBD984B5-B9CF-4049-8004-4429ED9C2D9B}" srcOrd="0" destOrd="0" presId="urn:microsoft.com/office/officeart/2005/8/layout/vList2"/>
    <dgm:cxn modelId="{630FB140-CF76-4F6A-AF56-76E3944487AB}" srcId="{D9D4FDA3-5453-4288-82A6-52421F2D22A9}" destId="{DB25F42E-5AD7-49AD-9F7C-DC0CB458CEFA}" srcOrd="5" destOrd="0" parTransId="{0804A4A0-5FC0-45FB-8288-E4614A5B1400}" sibTransId="{5DBA0147-86F1-4EB7-BFC8-CF421979DEF3}"/>
    <dgm:cxn modelId="{55293A73-DC18-49DB-8F97-103899125E1A}" srcId="{D9D4FDA3-5453-4288-82A6-52421F2D22A9}" destId="{397D781F-6CFE-471B-B40C-E7296095B85D}" srcOrd="0" destOrd="0" parTransId="{2315EE36-DFC8-4F8E-A521-935F89433C2C}" sibTransId="{8D630B86-8E7F-4CB5-9B71-E3205C2F1EAB}"/>
    <dgm:cxn modelId="{D713510D-3701-437E-A2E6-331F71A2DE16}" type="presParOf" srcId="{CBD984B5-B9CF-4049-8004-4429ED9C2D9B}" destId="{D3E6D20E-30D1-4EED-8556-698385B38931}" srcOrd="0" destOrd="0" presId="urn:microsoft.com/office/officeart/2005/8/layout/vList2"/>
    <dgm:cxn modelId="{3A2B50EA-2797-45B5-AF43-812A4C193880}" type="presParOf" srcId="{CBD984B5-B9CF-4049-8004-4429ED9C2D9B}" destId="{E1F5C35F-0806-471C-A3A1-960FBB4C890E}" srcOrd="1" destOrd="0" presId="urn:microsoft.com/office/officeart/2005/8/layout/vList2"/>
    <dgm:cxn modelId="{063DCD4B-8D66-4064-89C3-AA314F2E00B8}" type="presParOf" srcId="{CBD984B5-B9CF-4049-8004-4429ED9C2D9B}" destId="{5FC27022-D60D-49C0-817D-A35A4E18319C}" srcOrd="2" destOrd="0" presId="urn:microsoft.com/office/officeart/2005/8/layout/vList2"/>
    <dgm:cxn modelId="{3B6C30E0-14F4-497E-B4E2-453D21A430B2}" type="presParOf" srcId="{CBD984B5-B9CF-4049-8004-4429ED9C2D9B}" destId="{4E4B0682-E355-4C3F-8860-164BBE3E99B2}" srcOrd="3" destOrd="0" presId="urn:microsoft.com/office/officeart/2005/8/layout/vList2"/>
    <dgm:cxn modelId="{566AEF7F-5636-4D92-9A43-24F788D95B8F}" type="presParOf" srcId="{CBD984B5-B9CF-4049-8004-4429ED9C2D9B}" destId="{BED8DD9F-62AA-4B79-841B-0104FE8C2261}" srcOrd="4" destOrd="0" presId="urn:microsoft.com/office/officeart/2005/8/layout/vList2"/>
    <dgm:cxn modelId="{37189072-2A83-4B00-AFFE-EFADFD629D4E}" type="presParOf" srcId="{CBD984B5-B9CF-4049-8004-4429ED9C2D9B}" destId="{34F05BB9-73CB-4EC1-9650-4FA98BCBCA0A}" srcOrd="5" destOrd="0" presId="urn:microsoft.com/office/officeart/2005/8/layout/vList2"/>
    <dgm:cxn modelId="{D0E979C9-591F-454D-B9E8-8C8DD77195C3}" type="presParOf" srcId="{CBD984B5-B9CF-4049-8004-4429ED9C2D9B}" destId="{BD383D59-65FB-4EBE-AC71-DADB0CE0082D}" srcOrd="6" destOrd="0" presId="urn:microsoft.com/office/officeart/2005/8/layout/vList2"/>
    <dgm:cxn modelId="{4911C09C-2FFF-430E-B1C3-87D5061AE865}" type="presParOf" srcId="{CBD984B5-B9CF-4049-8004-4429ED9C2D9B}" destId="{E1EEEC6B-82BA-40C1-ABB8-484001EC1194}" srcOrd="7" destOrd="0" presId="urn:microsoft.com/office/officeart/2005/8/layout/vList2"/>
    <dgm:cxn modelId="{1D4C14F6-6483-4701-987B-A6E5F09A2759}" type="presParOf" srcId="{CBD984B5-B9CF-4049-8004-4429ED9C2D9B}" destId="{85BAFAB0-F265-42BF-8335-247D80AF0DF1}" srcOrd="8" destOrd="0" presId="urn:microsoft.com/office/officeart/2005/8/layout/vList2"/>
    <dgm:cxn modelId="{23E21B98-F787-4DF1-8763-40F642A74680}" type="presParOf" srcId="{CBD984B5-B9CF-4049-8004-4429ED9C2D9B}" destId="{C64753A0-2FFC-49AB-9356-CC45FFA89B16}" srcOrd="9" destOrd="0" presId="urn:microsoft.com/office/officeart/2005/8/layout/vList2"/>
    <dgm:cxn modelId="{33170255-BA26-4519-B227-7B35D2BC6AE2}" type="presParOf" srcId="{CBD984B5-B9CF-4049-8004-4429ED9C2D9B}" destId="{9CA8A84A-44B9-48F7-87C5-CF71FBFB2E2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51B0E6-BAF5-4827-9A5D-6D5E36B32490}">
      <dsp:nvSpPr>
        <dsp:cNvPr id="0" name=""/>
        <dsp:cNvSpPr/>
      </dsp:nvSpPr>
      <dsp:spPr>
        <a:xfrm>
          <a:off x="4073" y="1977"/>
          <a:ext cx="8350098" cy="864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a:lnSpc>
              <a:spcPct val="90000"/>
            </a:lnSpc>
            <a:spcBef>
              <a:spcPct val="0"/>
            </a:spcBef>
            <a:spcAft>
              <a:spcPct val="35000"/>
            </a:spcAft>
          </a:pPr>
          <a:r>
            <a:rPr lang="en-NZ" sz="2400" kern="1200" dirty="0" smtClean="0"/>
            <a:t>Facts about writing achievement in NZ </a:t>
          </a:r>
          <a:endParaRPr lang="en-NZ" sz="2400" kern="1200" dirty="0"/>
        </a:p>
      </dsp:txBody>
      <dsp:txXfrm>
        <a:off x="46286" y="44190"/>
        <a:ext cx="8265672" cy="780312"/>
      </dsp:txXfrm>
    </dsp:sp>
    <dsp:sp modelId="{5C63A9B7-1364-4923-8DC5-5BB5AD4338B9}">
      <dsp:nvSpPr>
        <dsp:cNvPr id="0" name=""/>
        <dsp:cNvSpPr/>
      </dsp:nvSpPr>
      <dsp:spPr>
        <a:xfrm>
          <a:off x="4073" y="909952"/>
          <a:ext cx="8350090" cy="864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a:lnSpc>
              <a:spcPct val="90000"/>
            </a:lnSpc>
            <a:spcBef>
              <a:spcPct val="0"/>
            </a:spcBef>
            <a:spcAft>
              <a:spcPct val="35000"/>
            </a:spcAft>
          </a:pPr>
          <a:r>
            <a:rPr lang="en-NZ" sz="2400" kern="1200" dirty="0" smtClean="0"/>
            <a:t>Introduction to </a:t>
          </a:r>
          <a:r>
            <a:rPr lang="en-NZ" sz="2400" i="1" kern="1200" dirty="0" smtClean="0"/>
            <a:t>Effective Practices in Teaching Writing </a:t>
          </a:r>
          <a:r>
            <a:rPr lang="en-NZ" sz="2400" kern="1200" dirty="0" smtClean="0"/>
            <a:t>resource</a:t>
          </a:r>
          <a:endParaRPr lang="en-NZ" sz="2400" kern="1200" dirty="0"/>
        </a:p>
      </dsp:txBody>
      <dsp:txXfrm>
        <a:off x="46286" y="952165"/>
        <a:ext cx="8265664" cy="780312"/>
      </dsp:txXfrm>
    </dsp:sp>
    <dsp:sp modelId="{EA910D1D-108C-4C56-8750-A493AD3F6807}">
      <dsp:nvSpPr>
        <dsp:cNvPr id="0" name=""/>
        <dsp:cNvSpPr/>
      </dsp:nvSpPr>
      <dsp:spPr>
        <a:xfrm>
          <a:off x="4073" y="1817927"/>
          <a:ext cx="8350090" cy="864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a:lnSpc>
              <a:spcPct val="90000"/>
            </a:lnSpc>
            <a:spcBef>
              <a:spcPct val="0"/>
            </a:spcBef>
            <a:spcAft>
              <a:spcPct val="35000"/>
            </a:spcAft>
          </a:pPr>
          <a:r>
            <a:rPr lang="en-NZ" sz="2400" kern="1200" dirty="0" smtClean="0"/>
            <a:t>Key principles &amp; areas of knowledge underpinning the effective teaching of writing</a:t>
          </a:r>
          <a:endParaRPr lang="en-NZ" sz="2400" kern="1200" dirty="0"/>
        </a:p>
      </dsp:txBody>
      <dsp:txXfrm>
        <a:off x="46286" y="1860140"/>
        <a:ext cx="8265664" cy="780312"/>
      </dsp:txXfrm>
    </dsp:sp>
    <dsp:sp modelId="{1445C8CF-0B2B-45A3-BE11-A7D6B933B588}">
      <dsp:nvSpPr>
        <dsp:cNvPr id="0" name=""/>
        <dsp:cNvSpPr/>
      </dsp:nvSpPr>
      <dsp:spPr>
        <a:xfrm>
          <a:off x="4073" y="2725902"/>
          <a:ext cx="8350090" cy="864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a:lnSpc>
              <a:spcPct val="90000"/>
            </a:lnSpc>
            <a:spcBef>
              <a:spcPct val="0"/>
            </a:spcBef>
            <a:spcAft>
              <a:spcPct val="35000"/>
            </a:spcAft>
          </a:pPr>
          <a:r>
            <a:rPr lang="en-NZ" sz="2400" kern="1200" dirty="0" smtClean="0"/>
            <a:t>Seven effective practices in teaching writing with examples of teacher practice from DVD</a:t>
          </a:r>
        </a:p>
      </dsp:txBody>
      <dsp:txXfrm>
        <a:off x="46286" y="2768115"/>
        <a:ext cx="8265664" cy="780312"/>
      </dsp:txXfrm>
    </dsp:sp>
    <dsp:sp modelId="{573CA824-5B31-453F-A7E0-9FDF17036270}">
      <dsp:nvSpPr>
        <dsp:cNvPr id="0" name=""/>
        <dsp:cNvSpPr/>
      </dsp:nvSpPr>
      <dsp:spPr>
        <a:xfrm>
          <a:off x="4073" y="3633878"/>
          <a:ext cx="8350090" cy="864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a:lnSpc>
              <a:spcPct val="90000"/>
            </a:lnSpc>
            <a:spcBef>
              <a:spcPct val="0"/>
            </a:spcBef>
            <a:spcAft>
              <a:spcPct val="35000"/>
            </a:spcAft>
          </a:pPr>
          <a:r>
            <a:rPr lang="en-NZ" sz="2400" kern="1200" dirty="0" smtClean="0"/>
            <a:t>How to use the resource for effective PD in teaching writing</a:t>
          </a:r>
        </a:p>
      </dsp:txBody>
      <dsp:txXfrm>
        <a:off x="46286" y="3676091"/>
        <a:ext cx="8265664" cy="7803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C5B449-4AB6-4782-966D-2A1751073B9B}">
      <dsp:nvSpPr>
        <dsp:cNvPr id="0" name=""/>
        <dsp:cNvSpPr/>
      </dsp:nvSpPr>
      <dsp:spPr>
        <a:xfrm>
          <a:off x="0" y="353075"/>
          <a:ext cx="8229600" cy="74353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smtClean="0"/>
            <a:t>NEMP Statistics 2002 &amp; 2006:</a:t>
          </a:r>
          <a:endParaRPr lang="en-NZ" sz="3100" kern="1200" dirty="0"/>
        </a:p>
      </dsp:txBody>
      <dsp:txXfrm>
        <a:off x="36296" y="389371"/>
        <a:ext cx="8157008" cy="670943"/>
      </dsp:txXfrm>
    </dsp:sp>
    <dsp:sp modelId="{59FF1DE5-72BE-4355-8C7B-A736E26827FD}">
      <dsp:nvSpPr>
        <dsp:cNvPr id="0" name=""/>
        <dsp:cNvSpPr/>
      </dsp:nvSpPr>
      <dsp:spPr>
        <a:xfrm>
          <a:off x="0" y="1096610"/>
          <a:ext cx="8229600" cy="2053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dirty="0" smtClean="0"/>
            <a:t>Yr 8 students – writing ranked 10</a:t>
          </a:r>
          <a:r>
            <a:rPr lang="en-US" sz="2400" kern="1200" baseline="30000" dirty="0" smtClean="0"/>
            <a:t>th</a:t>
          </a:r>
          <a:r>
            <a:rPr lang="en-US" sz="2400" kern="1200" dirty="0" smtClean="0"/>
            <a:t> out of 12 school tasks</a:t>
          </a:r>
          <a:endParaRPr lang="en-NZ" sz="2400" kern="1200" dirty="0"/>
        </a:p>
        <a:p>
          <a:pPr marL="228600" lvl="1" indent="-228600" algn="l" defTabSz="1066800" rtl="0">
            <a:lnSpc>
              <a:spcPct val="90000"/>
            </a:lnSpc>
            <a:spcBef>
              <a:spcPct val="0"/>
            </a:spcBef>
            <a:spcAft>
              <a:spcPct val="20000"/>
            </a:spcAft>
            <a:buChar char="••"/>
          </a:pPr>
          <a:r>
            <a:rPr lang="en-US" sz="2400" kern="1200" dirty="0" smtClean="0"/>
            <a:t>Girls score better than boys on over 85% of tasks.  </a:t>
          </a:r>
          <a:endParaRPr lang="en-NZ" sz="2400" kern="1200" dirty="0"/>
        </a:p>
        <a:p>
          <a:pPr marL="228600" lvl="1" indent="-228600" algn="l" defTabSz="1066800" rtl="0">
            <a:lnSpc>
              <a:spcPct val="90000"/>
            </a:lnSpc>
            <a:spcBef>
              <a:spcPct val="0"/>
            </a:spcBef>
            <a:spcAft>
              <a:spcPct val="20000"/>
            </a:spcAft>
            <a:buChar char="••"/>
          </a:pPr>
          <a:r>
            <a:rPr lang="en-US" sz="2400" kern="1200" dirty="0" smtClean="0"/>
            <a:t>Boys less positive than girls in attitudes towards writing.  </a:t>
          </a:r>
          <a:endParaRPr lang="en-NZ" sz="2400" kern="1200" dirty="0"/>
        </a:p>
        <a:p>
          <a:pPr marL="228600" lvl="1" indent="-228600" algn="l" defTabSz="1066800" rtl="0">
            <a:lnSpc>
              <a:spcPct val="90000"/>
            </a:lnSpc>
            <a:spcBef>
              <a:spcPct val="0"/>
            </a:spcBef>
            <a:spcAft>
              <a:spcPct val="20000"/>
            </a:spcAft>
            <a:buChar char="••"/>
          </a:pPr>
          <a:r>
            <a:rPr lang="en-US" sz="2400" kern="1200" dirty="0" smtClean="0"/>
            <a:t>Attitude declines with age. </a:t>
          </a:r>
          <a:endParaRPr lang="en-NZ" sz="2400" kern="1200" dirty="0"/>
        </a:p>
        <a:p>
          <a:pPr marL="228600" lvl="1" indent="-228600" algn="l" defTabSz="1066800" rtl="0">
            <a:lnSpc>
              <a:spcPct val="90000"/>
            </a:lnSpc>
            <a:spcBef>
              <a:spcPct val="0"/>
            </a:spcBef>
            <a:spcAft>
              <a:spcPct val="20000"/>
            </a:spcAft>
            <a:buChar char="••"/>
          </a:pPr>
          <a:r>
            <a:rPr lang="en-US" sz="2400" kern="1200" dirty="0" smtClean="0"/>
            <a:t>Maori and PI students score less well on 39% of tasks</a:t>
          </a:r>
          <a:endParaRPr lang="en-NZ" sz="2400" kern="1200" dirty="0"/>
        </a:p>
      </dsp:txBody>
      <dsp:txXfrm>
        <a:off x="0" y="1096610"/>
        <a:ext cx="8229600" cy="2053440"/>
      </dsp:txXfrm>
    </dsp:sp>
    <dsp:sp modelId="{54043B32-9AEC-407B-BC35-191025DE3047}">
      <dsp:nvSpPr>
        <dsp:cNvPr id="0" name=""/>
        <dsp:cNvSpPr/>
      </dsp:nvSpPr>
      <dsp:spPr>
        <a:xfrm>
          <a:off x="0" y="3150050"/>
          <a:ext cx="8229600" cy="74353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smtClean="0"/>
            <a:t>In Focus Statistics 2006:</a:t>
          </a:r>
          <a:endParaRPr lang="en-NZ" sz="3100" kern="1200" dirty="0"/>
        </a:p>
      </dsp:txBody>
      <dsp:txXfrm>
        <a:off x="36296" y="3186346"/>
        <a:ext cx="8157008" cy="670943"/>
      </dsp:txXfrm>
    </dsp:sp>
    <dsp:sp modelId="{91FFEF98-BED3-4565-BEA7-7763B592FDFF}">
      <dsp:nvSpPr>
        <dsp:cNvPr id="0" name=""/>
        <dsp:cNvSpPr/>
      </dsp:nvSpPr>
      <dsp:spPr>
        <a:xfrm>
          <a:off x="0" y="3893585"/>
          <a:ext cx="8229600" cy="75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dirty="0" smtClean="0"/>
            <a:t>Many secondary age students are not improving beyond curriculum level 3 in writing.</a:t>
          </a:r>
          <a:endParaRPr lang="en-NZ" sz="2400" kern="1200" dirty="0"/>
        </a:p>
      </dsp:txBody>
      <dsp:txXfrm>
        <a:off x="0" y="3893585"/>
        <a:ext cx="8229600" cy="7539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93CCA-428D-434C-9BF0-255812B4490D}">
      <dsp:nvSpPr>
        <dsp:cNvPr id="0" name=""/>
        <dsp:cNvSpPr/>
      </dsp:nvSpPr>
      <dsp:spPr>
        <a:xfrm>
          <a:off x="0" y="760144"/>
          <a:ext cx="2567303" cy="15403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NZ" sz="1600" kern="1200" dirty="0" smtClean="0"/>
            <a:t>Writing is an essential skill that students need if they are to participate meaningfully and successfully in the modern world</a:t>
          </a:r>
          <a:endParaRPr lang="en-NZ" sz="1600" kern="1200" dirty="0"/>
        </a:p>
      </dsp:txBody>
      <dsp:txXfrm>
        <a:off x="0" y="760144"/>
        <a:ext cx="2567303" cy="1540381"/>
      </dsp:txXfrm>
    </dsp:sp>
    <dsp:sp modelId="{50262802-0378-42AC-B37F-675C66E24EE5}">
      <dsp:nvSpPr>
        <dsp:cNvPr id="0" name=""/>
        <dsp:cNvSpPr/>
      </dsp:nvSpPr>
      <dsp:spPr>
        <a:xfrm>
          <a:off x="2824033" y="760144"/>
          <a:ext cx="2567303" cy="15403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NZ" sz="1600" kern="1200" dirty="0" smtClean="0"/>
            <a:t>What teachers do makes a difference to how well students learn to write</a:t>
          </a:r>
          <a:endParaRPr lang="en-NZ" sz="1600" kern="1200" dirty="0"/>
        </a:p>
      </dsp:txBody>
      <dsp:txXfrm>
        <a:off x="2824033" y="760144"/>
        <a:ext cx="2567303" cy="1540381"/>
      </dsp:txXfrm>
    </dsp:sp>
    <dsp:sp modelId="{40CFD9D7-815B-40C0-8A04-D359B870FEA8}">
      <dsp:nvSpPr>
        <dsp:cNvPr id="0" name=""/>
        <dsp:cNvSpPr/>
      </dsp:nvSpPr>
      <dsp:spPr>
        <a:xfrm>
          <a:off x="5648066" y="760144"/>
          <a:ext cx="2567303" cy="15403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NZ" sz="1600" kern="1200" dirty="0" smtClean="0"/>
            <a:t>All students are able to improve their writing </a:t>
          </a:r>
          <a:endParaRPr lang="en-NZ" sz="1600" kern="1200" dirty="0"/>
        </a:p>
      </dsp:txBody>
      <dsp:txXfrm>
        <a:off x="5648066" y="760144"/>
        <a:ext cx="2567303" cy="1540381"/>
      </dsp:txXfrm>
    </dsp:sp>
    <dsp:sp modelId="{80DD6458-0BC7-48A8-BC04-556BC786D9F9}">
      <dsp:nvSpPr>
        <dsp:cNvPr id="0" name=""/>
        <dsp:cNvSpPr/>
      </dsp:nvSpPr>
      <dsp:spPr>
        <a:xfrm>
          <a:off x="0" y="2557257"/>
          <a:ext cx="2567303" cy="15403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NZ" sz="1600" kern="1200" dirty="0" smtClean="0"/>
            <a:t>Students learn best in a supportive and nurturing environment</a:t>
          </a:r>
          <a:endParaRPr lang="en-NZ" sz="1600" kern="1200" dirty="0"/>
        </a:p>
      </dsp:txBody>
      <dsp:txXfrm>
        <a:off x="0" y="2557257"/>
        <a:ext cx="2567303" cy="1540381"/>
      </dsp:txXfrm>
    </dsp:sp>
    <dsp:sp modelId="{B3F6A347-7C81-4905-A2B0-45628C0B4994}">
      <dsp:nvSpPr>
        <dsp:cNvPr id="0" name=""/>
        <dsp:cNvSpPr/>
      </dsp:nvSpPr>
      <dsp:spPr>
        <a:xfrm>
          <a:off x="2824033" y="2557257"/>
          <a:ext cx="2567303" cy="15403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NZ" sz="1600" kern="1200" dirty="0" smtClean="0"/>
            <a:t>Students’ own interests, backgrounds and goals are important to acknowledge and include in writing programmes</a:t>
          </a:r>
          <a:endParaRPr lang="en-NZ" sz="1600" kern="1200" dirty="0"/>
        </a:p>
      </dsp:txBody>
      <dsp:txXfrm>
        <a:off x="2824033" y="2557257"/>
        <a:ext cx="2567303" cy="1540381"/>
      </dsp:txXfrm>
    </dsp:sp>
    <dsp:sp modelId="{45F97FA1-F54F-4FB7-A792-E635E1421CB1}">
      <dsp:nvSpPr>
        <dsp:cNvPr id="0" name=""/>
        <dsp:cNvSpPr/>
      </dsp:nvSpPr>
      <dsp:spPr>
        <a:xfrm>
          <a:off x="5648066" y="2557257"/>
          <a:ext cx="2567303" cy="15403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NZ" sz="1600" kern="1200" dirty="0" smtClean="0"/>
            <a:t>Effective writing is linked to effective reading and </a:t>
          </a:r>
          <a:r>
            <a:rPr lang="en-NZ" sz="1600" kern="1200" smtClean="0"/>
            <a:t>oracy</a:t>
          </a:r>
          <a:endParaRPr lang="en-NZ" sz="1600" kern="1200" dirty="0" smtClean="0"/>
        </a:p>
      </dsp:txBody>
      <dsp:txXfrm>
        <a:off x="5648066" y="2557257"/>
        <a:ext cx="2567303" cy="15403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459299-98BD-490D-B65E-6BE73E4F4F64}">
      <dsp:nvSpPr>
        <dsp:cNvPr id="0" name=""/>
        <dsp:cNvSpPr/>
      </dsp:nvSpPr>
      <dsp:spPr>
        <a:xfrm rot="5400000">
          <a:off x="-350426" y="351521"/>
          <a:ext cx="2336174" cy="163532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NZ" sz="2400" i="1" kern="1200" dirty="0" smtClean="0"/>
            <a:t>‘Genre’ knowledge</a:t>
          </a:r>
          <a:r>
            <a:rPr lang="en-NZ" sz="2400" kern="1200" dirty="0" smtClean="0"/>
            <a:t> </a:t>
          </a:r>
          <a:endParaRPr lang="en-NZ" sz="2400" kern="1200" dirty="0"/>
        </a:p>
      </dsp:txBody>
      <dsp:txXfrm rot="-5400000">
        <a:off x="0" y="818756"/>
        <a:ext cx="1635322" cy="700852"/>
      </dsp:txXfrm>
    </dsp:sp>
    <dsp:sp modelId="{C1C3D071-341A-4F4C-9D24-776270FB78F7}">
      <dsp:nvSpPr>
        <dsp:cNvPr id="0" name=""/>
        <dsp:cNvSpPr/>
      </dsp:nvSpPr>
      <dsp:spPr>
        <a:xfrm rot="5400000">
          <a:off x="4173204" y="-2536786"/>
          <a:ext cx="1518513" cy="659427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NZ" sz="1900" kern="1200" dirty="0" smtClean="0"/>
            <a:t>this involves developing student knowledge and understanding of the key text types and forms that they will encounter in their lives and schooling and that they need to be able to reproduce to succeed in the 21</a:t>
          </a:r>
          <a:r>
            <a:rPr lang="en-NZ" sz="1900" kern="1200" baseline="30000" dirty="0" smtClean="0"/>
            <a:t>st</a:t>
          </a:r>
          <a:r>
            <a:rPr lang="en-NZ" sz="1900" kern="1200" dirty="0" smtClean="0"/>
            <a:t> century.  </a:t>
          </a:r>
          <a:endParaRPr lang="en-NZ" sz="1900" kern="1200" dirty="0"/>
        </a:p>
      </dsp:txBody>
      <dsp:txXfrm rot="-5400000">
        <a:off x="1635322" y="75224"/>
        <a:ext cx="6520149" cy="1370257"/>
      </dsp:txXfrm>
    </dsp:sp>
    <dsp:sp modelId="{03E80F8C-46C6-413E-9282-552907BEED62}">
      <dsp:nvSpPr>
        <dsp:cNvPr id="0" name=""/>
        <dsp:cNvSpPr/>
      </dsp:nvSpPr>
      <dsp:spPr>
        <a:xfrm rot="5400000">
          <a:off x="-350426" y="2402593"/>
          <a:ext cx="2336174" cy="163532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NZ" sz="2400" i="1" kern="1200" dirty="0" smtClean="0"/>
            <a:t>Strategic knowledge </a:t>
          </a:r>
          <a:endParaRPr lang="en-NZ" sz="2400" kern="1200" dirty="0"/>
        </a:p>
      </dsp:txBody>
      <dsp:txXfrm rot="-5400000">
        <a:off x="0" y="2869828"/>
        <a:ext cx="1635322" cy="700852"/>
      </dsp:txXfrm>
    </dsp:sp>
    <dsp:sp modelId="{DAACC05E-B425-4E6D-B421-E26B3484B582}">
      <dsp:nvSpPr>
        <dsp:cNvPr id="0" name=""/>
        <dsp:cNvSpPr/>
      </dsp:nvSpPr>
      <dsp:spPr>
        <a:xfrm rot="5400000">
          <a:off x="4173204" y="-485714"/>
          <a:ext cx="1518513" cy="659427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NZ" sz="1900" kern="1200" dirty="0" smtClean="0"/>
            <a:t>this involves developing student knowledge of and skill in using strategies that help them to effectively manage the many different demands of the writing process.  </a:t>
          </a:r>
          <a:endParaRPr lang="en-NZ" sz="1900" kern="1200" dirty="0"/>
        </a:p>
      </dsp:txBody>
      <dsp:txXfrm rot="-5400000">
        <a:off x="1635322" y="2126296"/>
        <a:ext cx="6520149" cy="13702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459299-98BD-490D-B65E-6BE73E4F4F64}">
      <dsp:nvSpPr>
        <dsp:cNvPr id="0" name=""/>
        <dsp:cNvSpPr/>
      </dsp:nvSpPr>
      <dsp:spPr>
        <a:xfrm rot="5400000">
          <a:off x="-350426" y="351521"/>
          <a:ext cx="2336174" cy="163532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NZ" sz="2400" i="1" kern="1200" dirty="0" smtClean="0"/>
            <a:t>Linguistic knowledge</a:t>
          </a:r>
          <a:r>
            <a:rPr lang="en-NZ" sz="2400" kern="1200" dirty="0" smtClean="0"/>
            <a:t> </a:t>
          </a:r>
          <a:endParaRPr lang="en-NZ" sz="2400" kern="1200" dirty="0"/>
        </a:p>
      </dsp:txBody>
      <dsp:txXfrm rot="-5400000">
        <a:off x="0" y="818756"/>
        <a:ext cx="1635322" cy="700852"/>
      </dsp:txXfrm>
    </dsp:sp>
    <dsp:sp modelId="{C1C3D071-341A-4F4C-9D24-776270FB78F7}">
      <dsp:nvSpPr>
        <dsp:cNvPr id="0" name=""/>
        <dsp:cNvSpPr/>
      </dsp:nvSpPr>
      <dsp:spPr>
        <a:xfrm rot="5400000">
          <a:off x="4173204" y="-2536786"/>
          <a:ext cx="1518513" cy="659427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NZ" sz="2100" kern="1200" dirty="0" smtClean="0"/>
            <a:t>this involves developing student knowledge of and skill in using increasingly sophisticated and complex vocabulary, language resources, literary devices, sentence constructions and grammatical control.  </a:t>
          </a:r>
          <a:endParaRPr lang="en-NZ" sz="2100" kern="1200" dirty="0"/>
        </a:p>
      </dsp:txBody>
      <dsp:txXfrm rot="-5400000">
        <a:off x="1635322" y="75224"/>
        <a:ext cx="6520149" cy="1370257"/>
      </dsp:txXfrm>
    </dsp:sp>
    <dsp:sp modelId="{03E80F8C-46C6-413E-9282-552907BEED62}">
      <dsp:nvSpPr>
        <dsp:cNvPr id="0" name=""/>
        <dsp:cNvSpPr/>
      </dsp:nvSpPr>
      <dsp:spPr>
        <a:xfrm rot="5400000">
          <a:off x="-350426" y="2402593"/>
          <a:ext cx="2336174" cy="163532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NZ" sz="2400" i="1" kern="1200" dirty="0" smtClean="0"/>
            <a:t>Content knowledge</a:t>
          </a:r>
          <a:r>
            <a:rPr lang="en-NZ" sz="2400" kern="1200" dirty="0" smtClean="0"/>
            <a:t> </a:t>
          </a:r>
          <a:endParaRPr lang="en-NZ" sz="2400" kern="1200" dirty="0"/>
        </a:p>
      </dsp:txBody>
      <dsp:txXfrm rot="-5400000">
        <a:off x="0" y="2869828"/>
        <a:ext cx="1635322" cy="700852"/>
      </dsp:txXfrm>
    </dsp:sp>
    <dsp:sp modelId="{DAACC05E-B425-4E6D-B421-E26B3484B582}">
      <dsp:nvSpPr>
        <dsp:cNvPr id="0" name=""/>
        <dsp:cNvSpPr/>
      </dsp:nvSpPr>
      <dsp:spPr>
        <a:xfrm rot="5400000">
          <a:off x="4173204" y="-537617"/>
          <a:ext cx="1518513" cy="659427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NZ" sz="2100" kern="1200" dirty="0" smtClean="0"/>
            <a:t>this involves developing student knowledge of the subjects and topics that they are required to write about.  </a:t>
          </a:r>
          <a:endParaRPr lang="en-NZ" sz="2100" kern="1200" dirty="0"/>
        </a:p>
      </dsp:txBody>
      <dsp:txXfrm rot="-5400000">
        <a:off x="1635322" y="2074393"/>
        <a:ext cx="6520149" cy="13702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A437D1-EB7A-4961-B34E-26EB17044B1E}">
      <dsp:nvSpPr>
        <dsp:cNvPr id="0" name=""/>
        <dsp:cNvSpPr/>
      </dsp:nvSpPr>
      <dsp:spPr>
        <a:xfrm>
          <a:off x="0" y="47"/>
          <a:ext cx="8229600" cy="1428268"/>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kern="1200" dirty="0" smtClean="0"/>
            <a:t>Instruction clearly describes the learning intentions and </a:t>
          </a:r>
          <a:r>
            <a:rPr lang="en-NZ" sz="2800" i="1" kern="1200" dirty="0" smtClean="0"/>
            <a:t>success criteria </a:t>
          </a:r>
          <a:r>
            <a:rPr lang="en-NZ" sz="2800" kern="1200" dirty="0" smtClean="0"/>
            <a:t>for each writing task.  			</a:t>
          </a:r>
          <a:endParaRPr lang="en-NZ" sz="2800" kern="1200" dirty="0">
            <a:solidFill>
              <a:schemeClr val="accent2"/>
            </a:solidFill>
          </a:endParaRPr>
        </a:p>
      </dsp:txBody>
      <dsp:txXfrm>
        <a:off x="69722" y="69769"/>
        <a:ext cx="8090156" cy="1288824"/>
      </dsp:txXfrm>
    </dsp:sp>
    <dsp:sp modelId="{5A183BCA-041F-4E91-9AAF-74D17B7FE514}">
      <dsp:nvSpPr>
        <dsp:cNvPr id="0" name=""/>
        <dsp:cNvSpPr/>
      </dsp:nvSpPr>
      <dsp:spPr>
        <a:xfrm>
          <a:off x="0" y="1441633"/>
          <a:ext cx="8229600" cy="1428268"/>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kern="1200" dirty="0" smtClean="0"/>
            <a:t>Instruction involves students in </a:t>
          </a:r>
          <a:r>
            <a:rPr lang="en-NZ" sz="2800" i="1" kern="1200" dirty="0" smtClean="0"/>
            <a:t>collaborative approaches.</a:t>
          </a:r>
          <a:r>
            <a:rPr lang="en-NZ" sz="2800" kern="1200" dirty="0" smtClean="0"/>
            <a:t>	</a:t>
          </a:r>
          <a:endParaRPr lang="en-NZ" sz="2800" kern="1200" dirty="0">
            <a:solidFill>
              <a:schemeClr val="accent2"/>
            </a:solidFill>
          </a:endParaRPr>
        </a:p>
      </dsp:txBody>
      <dsp:txXfrm>
        <a:off x="69722" y="1511355"/>
        <a:ext cx="8090156" cy="1288824"/>
      </dsp:txXfrm>
    </dsp:sp>
    <dsp:sp modelId="{A76B2D5C-25C1-4C9A-B451-2BF041C5A86B}">
      <dsp:nvSpPr>
        <dsp:cNvPr id="0" name=""/>
        <dsp:cNvSpPr/>
      </dsp:nvSpPr>
      <dsp:spPr>
        <a:xfrm>
          <a:off x="0" y="2883218"/>
          <a:ext cx="8229600" cy="1428268"/>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kern="1200" dirty="0" smtClean="0"/>
            <a:t>Instruction allows for individual, </a:t>
          </a:r>
          <a:r>
            <a:rPr lang="en-NZ" sz="2800" i="1" kern="1200" dirty="0" smtClean="0"/>
            <a:t>goal-directed work and inquiry. 	</a:t>
          </a:r>
          <a:endParaRPr lang="en-NZ" sz="2800" i="1" kern="1200" dirty="0">
            <a:solidFill>
              <a:schemeClr val="accent2"/>
            </a:solidFill>
          </a:endParaRPr>
        </a:p>
      </dsp:txBody>
      <dsp:txXfrm>
        <a:off x="69722" y="2952940"/>
        <a:ext cx="8090156" cy="1288824"/>
      </dsp:txXfrm>
    </dsp:sp>
    <dsp:sp modelId="{FB1E5F0B-1153-425B-87B6-0D04AD081394}">
      <dsp:nvSpPr>
        <dsp:cNvPr id="0" name=""/>
        <dsp:cNvSpPr/>
      </dsp:nvSpPr>
      <dsp:spPr>
        <a:xfrm>
          <a:off x="0" y="4324804"/>
          <a:ext cx="8229600" cy="1428268"/>
        </a:xfrm>
        <a:prstGeom prst="roundRect">
          <a:avLst/>
        </a:prstGeom>
        <a:solidFill>
          <a:srgbClr val="CC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kern="1200" dirty="0" smtClean="0"/>
            <a:t>Instruction makes </a:t>
          </a:r>
          <a:r>
            <a:rPr lang="en-NZ" sz="2800" i="1" kern="1200" dirty="0" smtClean="0"/>
            <a:t>connections</a:t>
          </a:r>
          <a:r>
            <a:rPr lang="en-NZ" sz="2800" kern="1200" dirty="0" smtClean="0"/>
            <a:t> across and between: texts, text types, content and students’ own lives. 		</a:t>
          </a:r>
          <a:endParaRPr lang="en-NZ" sz="2800" kern="1200" dirty="0">
            <a:solidFill>
              <a:schemeClr val="accent2"/>
            </a:solidFill>
          </a:endParaRPr>
        </a:p>
      </dsp:txBody>
      <dsp:txXfrm>
        <a:off x="69722" y="4394526"/>
        <a:ext cx="8090156" cy="12888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264C17-F360-4B45-A189-6E5CF83511DA}">
      <dsp:nvSpPr>
        <dsp:cNvPr id="0" name=""/>
        <dsp:cNvSpPr/>
      </dsp:nvSpPr>
      <dsp:spPr>
        <a:xfrm>
          <a:off x="0" y="350822"/>
          <a:ext cx="8229600" cy="1559025"/>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kern="1200" dirty="0" smtClean="0"/>
            <a:t>Instruction emphasises that </a:t>
          </a:r>
          <a:r>
            <a:rPr lang="en-NZ" sz="2800" i="1" kern="1200" dirty="0" smtClean="0"/>
            <a:t>writing is a process</a:t>
          </a:r>
          <a:r>
            <a:rPr lang="en-NZ" sz="2800" kern="1200" dirty="0" smtClean="0"/>
            <a:t> – i.e. requires students to work through the planning, drafting and revising stages of writing. </a:t>
          </a:r>
        </a:p>
      </dsp:txBody>
      <dsp:txXfrm>
        <a:off x="76105" y="426927"/>
        <a:ext cx="8077390" cy="1406815"/>
      </dsp:txXfrm>
    </dsp:sp>
    <dsp:sp modelId="{F3545602-417E-4243-A069-F193EF6FB13B}">
      <dsp:nvSpPr>
        <dsp:cNvPr id="0" name=""/>
        <dsp:cNvSpPr/>
      </dsp:nvSpPr>
      <dsp:spPr>
        <a:xfrm>
          <a:off x="0" y="2097047"/>
          <a:ext cx="8229600" cy="1559025"/>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kern="1200" dirty="0" smtClean="0"/>
            <a:t>Instruction involves students in learning </a:t>
          </a:r>
          <a:r>
            <a:rPr lang="en-NZ" sz="2800" i="1" kern="1200" dirty="0" smtClean="0"/>
            <a:t>strategies</a:t>
          </a:r>
          <a:r>
            <a:rPr lang="en-NZ" sz="2800" kern="1200" dirty="0" smtClean="0"/>
            <a:t> that help them manage the many processes involved in </a:t>
          </a:r>
          <a:r>
            <a:rPr lang="en-NZ" sz="2800" kern="1200" smtClean="0"/>
            <a:t>producing writing.</a:t>
          </a:r>
          <a:endParaRPr lang="en-NZ" sz="2800" kern="1200" dirty="0"/>
        </a:p>
      </dsp:txBody>
      <dsp:txXfrm>
        <a:off x="76105" y="2173152"/>
        <a:ext cx="8077390" cy="1406815"/>
      </dsp:txXfrm>
    </dsp:sp>
    <dsp:sp modelId="{62852CBB-8E89-4D87-AA8B-A0611E2A2703}">
      <dsp:nvSpPr>
        <dsp:cNvPr id="0" name=""/>
        <dsp:cNvSpPr/>
      </dsp:nvSpPr>
      <dsp:spPr>
        <a:xfrm>
          <a:off x="0" y="3843272"/>
          <a:ext cx="8229600" cy="1559025"/>
        </a:xfrm>
        <a:prstGeom prst="round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NZ" sz="2800" i="1" kern="1200" dirty="0" smtClean="0"/>
            <a:t>Feedback</a:t>
          </a:r>
          <a:r>
            <a:rPr lang="en-NZ" sz="2800" kern="1200" dirty="0" smtClean="0"/>
            <a:t> is specific and mainly focused on the particular writing task and strategies/ procedures that students are learning. </a:t>
          </a:r>
        </a:p>
      </dsp:txBody>
      <dsp:txXfrm>
        <a:off x="76105" y="3919377"/>
        <a:ext cx="8077390" cy="140681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E6D20E-30D1-4EED-8556-698385B38931}">
      <dsp:nvSpPr>
        <dsp:cNvPr id="0" name=""/>
        <dsp:cNvSpPr/>
      </dsp:nvSpPr>
      <dsp:spPr>
        <a:xfrm>
          <a:off x="0" y="183698"/>
          <a:ext cx="8229600" cy="716040"/>
        </a:xfrm>
        <a:prstGeom prst="roundRect">
          <a:avLst/>
        </a:prstGeom>
        <a:solidFill>
          <a:srgbClr val="C000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Teacher gives specific feedback linked to success criteria and goals for writing task to enable students to know what they did well and where they can improve.</a:t>
          </a:r>
          <a:endParaRPr lang="en-NZ" sz="1800" kern="1200" dirty="0"/>
        </a:p>
      </dsp:txBody>
      <dsp:txXfrm>
        <a:off x="34954" y="218652"/>
        <a:ext cx="8159692" cy="646132"/>
      </dsp:txXfrm>
    </dsp:sp>
    <dsp:sp modelId="{5FC27022-D60D-49C0-817D-A35A4E18319C}">
      <dsp:nvSpPr>
        <dsp:cNvPr id="0" name=""/>
        <dsp:cNvSpPr/>
      </dsp:nvSpPr>
      <dsp:spPr>
        <a:xfrm>
          <a:off x="0" y="951578"/>
          <a:ext cx="8229600" cy="716040"/>
        </a:xfrm>
        <a:prstGeom prst="roundRect">
          <a:avLst/>
        </a:prstGeom>
        <a:solidFill>
          <a:srgbClr val="FF00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Student interprets teacher feedback into own words so that they are processing teacher feedback and showing they understand it. </a:t>
          </a:r>
          <a:endParaRPr lang="en-NZ" sz="1800" kern="1200" dirty="0"/>
        </a:p>
      </dsp:txBody>
      <dsp:txXfrm>
        <a:off x="34954" y="986532"/>
        <a:ext cx="8159692" cy="646132"/>
      </dsp:txXfrm>
    </dsp:sp>
    <dsp:sp modelId="{BED8DD9F-62AA-4B79-841B-0104FE8C2261}">
      <dsp:nvSpPr>
        <dsp:cNvPr id="0" name=""/>
        <dsp:cNvSpPr/>
      </dsp:nvSpPr>
      <dsp:spPr>
        <a:xfrm>
          <a:off x="0" y="1719458"/>
          <a:ext cx="8229600" cy="71604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Student records how they feel about the feedback so that s/he and the teacher can understand how they feel about this feedback.</a:t>
          </a:r>
          <a:endParaRPr lang="en-NZ" sz="1800" kern="1200" dirty="0"/>
        </a:p>
      </dsp:txBody>
      <dsp:txXfrm>
        <a:off x="34954" y="1754412"/>
        <a:ext cx="8159692" cy="646132"/>
      </dsp:txXfrm>
    </dsp:sp>
    <dsp:sp modelId="{BD383D59-65FB-4EBE-AC71-DADB0CE0082D}">
      <dsp:nvSpPr>
        <dsp:cNvPr id="0" name=""/>
        <dsp:cNvSpPr/>
      </dsp:nvSpPr>
      <dsp:spPr>
        <a:xfrm>
          <a:off x="0" y="2487338"/>
          <a:ext cx="8229600" cy="716040"/>
        </a:xfrm>
        <a:prstGeom prst="roundRect">
          <a:avLst/>
        </a:prstGeom>
        <a:solidFill>
          <a:srgbClr val="92D05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Student makes a small number of new goals for next attempt at (same kind of) writing to improve in some areas and develop in areas of strength</a:t>
          </a:r>
          <a:endParaRPr lang="en-NZ" sz="1800" kern="1200" dirty="0"/>
        </a:p>
      </dsp:txBody>
      <dsp:txXfrm>
        <a:off x="34954" y="2522292"/>
        <a:ext cx="8159692" cy="646132"/>
      </dsp:txXfrm>
    </dsp:sp>
    <dsp:sp modelId="{85BAFAB0-F265-42BF-8335-247D80AF0DF1}">
      <dsp:nvSpPr>
        <dsp:cNvPr id="0" name=""/>
        <dsp:cNvSpPr/>
      </dsp:nvSpPr>
      <dsp:spPr>
        <a:xfrm>
          <a:off x="0" y="3255218"/>
          <a:ext cx="8229600" cy="716040"/>
        </a:xfrm>
        <a:prstGeom prst="roundRect">
          <a:avLst/>
        </a:prstGeom>
        <a:solidFill>
          <a:srgbClr val="00B05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Teacher checks student interpretation of feedback, feelings and goals to make sure the intent of their feedback and feed-forward is understood</a:t>
          </a:r>
          <a:endParaRPr lang="en-NZ" sz="1800" kern="1200" dirty="0"/>
        </a:p>
      </dsp:txBody>
      <dsp:txXfrm>
        <a:off x="34954" y="3290172"/>
        <a:ext cx="8159692" cy="646132"/>
      </dsp:txXfrm>
    </dsp:sp>
    <dsp:sp modelId="{9CA8A84A-44B9-48F7-87C5-CF71FBFB2E27}">
      <dsp:nvSpPr>
        <dsp:cNvPr id="0" name=""/>
        <dsp:cNvSpPr/>
      </dsp:nvSpPr>
      <dsp:spPr>
        <a:xfrm>
          <a:off x="0" y="4023098"/>
          <a:ext cx="8229600" cy="716040"/>
        </a:xfrm>
        <a:prstGeom prst="roundRect">
          <a:avLst/>
        </a:prstGeom>
        <a:solidFill>
          <a:srgbClr val="00B0F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Record of the feedback is kept for later review and to document progress.</a:t>
          </a:r>
          <a:endParaRPr lang="en-NZ" sz="1800" kern="1200" dirty="0"/>
        </a:p>
      </dsp:txBody>
      <dsp:txXfrm>
        <a:off x="34954" y="4058052"/>
        <a:ext cx="8159692" cy="64613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B6BE73-833C-45D2-BCAB-586B4A223F08}" type="datetimeFigureOut">
              <a:rPr lang="en-US" smtClean="0"/>
              <a:pPr/>
              <a:t>4/21/2011</a:t>
            </a:fld>
            <a:endParaRPr lang="en-N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CB8F10-5203-4051-BA77-EA707E54B720}" type="slidenum">
              <a:rPr lang="en-NZ" smtClean="0"/>
              <a:pPr/>
              <a:t>‹#›</a:t>
            </a:fld>
            <a:endParaRPr lang="en-NZ"/>
          </a:p>
        </p:txBody>
      </p:sp>
    </p:spTree>
    <p:extLst>
      <p:ext uri="{BB962C8B-B14F-4D97-AF65-F5344CB8AC3E}">
        <p14:creationId xmlns:p14="http://schemas.microsoft.com/office/powerpoint/2010/main" val="5461237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defRPr>
            </a:lvl1pPr>
          </a:lstStyle>
          <a:p>
            <a:pPr>
              <a:defRPr/>
            </a:pPr>
            <a:endParaRPr lang="en-AU"/>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pPr>
              <a:defRPr/>
            </a:pPr>
            <a:endParaRPr lang="en-AU"/>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defRPr>
            </a:lvl1pPr>
          </a:lstStyle>
          <a:p>
            <a:pPr>
              <a:defRPr/>
            </a:pPr>
            <a:endParaRPr lang="en-AU"/>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pPr>
              <a:defRPr/>
            </a:pPr>
            <a:fld id="{DF94FDB4-CE94-43C0-9A91-388CCFEC16AF}" type="slidenum">
              <a:rPr lang="en-AU"/>
              <a:pPr>
                <a:defRPr/>
              </a:pPr>
              <a:t>‹#›</a:t>
            </a:fld>
            <a:endParaRPr lang="en-AU"/>
          </a:p>
        </p:txBody>
      </p:sp>
    </p:spTree>
    <p:extLst>
      <p:ext uri="{BB962C8B-B14F-4D97-AF65-F5344CB8AC3E}">
        <p14:creationId xmlns:p14="http://schemas.microsoft.com/office/powerpoint/2010/main" val="1046375713"/>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dirty="0" err="1" smtClean="0"/>
              <a:t>Myhill</a:t>
            </a:r>
            <a:r>
              <a:rPr lang="en-NZ" sz="1200" dirty="0" smtClean="0"/>
              <a:t>, D., et al (2008). </a:t>
            </a:r>
            <a:r>
              <a:rPr lang="en-NZ" sz="1200" i="1" dirty="0" smtClean="0"/>
              <a:t>Effective Ways of Teaching Complex Expression in Writing: A Literature Review. </a:t>
            </a:r>
          </a:p>
          <a:p>
            <a:r>
              <a:rPr lang="en-NZ" sz="1200" dirty="0" smtClean="0"/>
              <a:t>Graham, S., &amp; </a:t>
            </a:r>
            <a:r>
              <a:rPr lang="en-NZ" sz="1200" dirty="0" err="1" smtClean="0"/>
              <a:t>Perin</a:t>
            </a:r>
            <a:r>
              <a:rPr lang="en-NZ" sz="1200" dirty="0" smtClean="0"/>
              <a:t>, D. (2007). </a:t>
            </a:r>
            <a:r>
              <a:rPr lang="en-NZ" sz="1200" i="1" dirty="0" smtClean="0"/>
              <a:t>Writing Next: Effective Strategies to Improve Writing of Adolescents in Middle and High Schools. </a:t>
            </a:r>
            <a:r>
              <a:rPr lang="en-NZ" sz="1200" dirty="0" smtClean="0"/>
              <a:t>(Report on a meta-analysis)</a:t>
            </a:r>
          </a:p>
          <a:p>
            <a:r>
              <a:rPr lang="en-NZ" sz="1200" dirty="0" smtClean="0"/>
              <a:t>Alton-Lee, A. (2003) </a:t>
            </a:r>
            <a:r>
              <a:rPr lang="en-GB" sz="1200" i="1" dirty="0" smtClean="0"/>
              <a:t>Quality Teaching for Diverse Students in Schooling:</a:t>
            </a:r>
            <a:r>
              <a:rPr lang="en-NZ" sz="1200" i="1" dirty="0" smtClean="0"/>
              <a:t> </a:t>
            </a:r>
            <a:r>
              <a:rPr lang="en-GB" sz="1200" i="1" dirty="0" smtClean="0"/>
              <a:t>Best Evidence Synthesis – </a:t>
            </a:r>
            <a:r>
              <a:rPr lang="en-GB" sz="1200" dirty="0" smtClean="0"/>
              <a:t>Ministry of Education</a:t>
            </a:r>
            <a:endParaRPr lang="en-NZ" sz="1200" i="1" dirty="0" smtClean="0"/>
          </a:p>
          <a:p>
            <a:r>
              <a:rPr lang="en-NZ" sz="1200" dirty="0" smtClean="0"/>
              <a:t>Langer, J. (2002). </a:t>
            </a:r>
            <a:r>
              <a:rPr lang="en-NZ" sz="1200" i="1" dirty="0" smtClean="0"/>
              <a:t>Effective Literacy Instruction: Building successful reading and writing programs: </a:t>
            </a:r>
            <a:r>
              <a:rPr lang="en-NZ" sz="1200" dirty="0" smtClean="0"/>
              <a:t>Excellence in English Project </a:t>
            </a:r>
            <a:r>
              <a:rPr lang="en-NZ" sz="1200" i="1" dirty="0" smtClean="0"/>
              <a:t>- </a:t>
            </a:r>
            <a:r>
              <a:rPr lang="en-NZ" sz="1200" dirty="0" smtClean="0"/>
              <a:t>National Council of Teachers of English.</a:t>
            </a:r>
          </a:p>
          <a:p>
            <a:endParaRPr lang="en-NZ" dirty="0"/>
          </a:p>
        </p:txBody>
      </p:sp>
      <p:sp>
        <p:nvSpPr>
          <p:cNvPr id="4" name="Slide Number Placeholder 3"/>
          <p:cNvSpPr>
            <a:spLocks noGrp="1"/>
          </p:cNvSpPr>
          <p:nvPr>
            <p:ph type="sldNum" sz="quarter" idx="10"/>
          </p:nvPr>
        </p:nvSpPr>
        <p:spPr/>
        <p:txBody>
          <a:bodyPr/>
          <a:lstStyle/>
          <a:p>
            <a:pPr>
              <a:defRPr/>
            </a:pPr>
            <a:fld id="{DF94FDB4-CE94-43C0-9A91-388CCFEC16AF}" type="slidenum">
              <a:rPr lang="en-AU" smtClean="0"/>
              <a:pPr>
                <a:defRPr/>
              </a:pPr>
              <a:t>10</a:t>
            </a:fld>
            <a:endParaRPr lang="en-AU"/>
          </a:p>
        </p:txBody>
      </p:sp>
    </p:spTree>
    <p:extLst>
      <p:ext uri="{BB962C8B-B14F-4D97-AF65-F5344CB8AC3E}">
        <p14:creationId xmlns:p14="http://schemas.microsoft.com/office/powerpoint/2010/main" val="983747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8580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0"/>
            <a:ext cx="6019800"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Text Box 3"/>
          <p:cNvSpPr txBox="1">
            <a:spLocks noGrp="1" noChangeArrowheads="1"/>
          </p:cNvSpPr>
          <p:nvPr>
            <p:ph type="sldNum" sz="quarter" idx="10"/>
          </p:nvPr>
        </p:nvSpPr>
        <p:spPr>
          <a:ln/>
        </p:spPr>
        <p:txBody>
          <a:bodyPr/>
          <a:lstStyle>
            <a:lvl1pPr>
              <a:defRPr/>
            </a:lvl1pPr>
          </a:lstStyle>
          <a:p>
            <a:pPr>
              <a:defRPr/>
            </a:pPr>
            <a:fld id="{65696515-3562-40BA-AB67-5313899EA53C}" type="slidenum">
              <a:rPr 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Box 3"/>
          <p:cNvSpPr txBox="1">
            <a:spLocks noGrp="1" noChangeArrowheads="1"/>
          </p:cNvSpPr>
          <p:nvPr>
            <p:ph type="sldNum" sz="quarter" idx="10"/>
          </p:nvPr>
        </p:nvSpPr>
        <p:spPr>
          <a:ln/>
        </p:spPr>
        <p:txBody>
          <a:bodyPr/>
          <a:lstStyle>
            <a:lvl1pPr>
              <a:defRPr/>
            </a:lvl1pPr>
          </a:lstStyle>
          <a:p>
            <a:pPr>
              <a:defRPr/>
            </a:pPr>
            <a:fld id="{5A09F07B-CF0B-45D5-ACE7-81403573F973}" type="slidenum">
              <a:rPr lang="en-US"/>
              <a:pPr>
                <a:defRPr/>
              </a:pPr>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D6AB5648-A0AE-4115-8112-8C37089698A6}" type="slidenum">
              <a:rPr lang="en-US"/>
              <a:pPr>
                <a:defRPr/>
              </a:pPr>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935163"/>
            <a:ext cx="4038600" cy="49228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35163"/>
            <a:ext cx="4038600" cy="49228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Box 3"/>
          <p:cNvSpPr txBox="1">
            <a:spLocks noGrp="1" noChangeArrowheads="1"/>
          </p:cNvSpPr>
          <p:nvPr>
            <p:ph type="sldNum" sz="quarter" idx="10"/>
          </p:nvPr>
        </p:nvSpPr>
        <p:spPr>
          <a:ln/>
        </p:spPr>
        <p:txBody>
          <a:bodyPr/>
          <a:lstStyle>
            <a:lvl1pPr>
              <a:defRPr/>
            </a:lvl1pPr>
          </a:lstStyle>
          <a:p>
            <a:pPr>
              <a:defRPr/>
            </a:pPr>
            <a:fld id="{8731907D-FE1F-4E76-B05E-263085DB3200}" type="slidenum">
              <a:rPr lang="en-US"/>
              <a:pPr>
                <a:defRPr/>
              </a:pPr>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Text Box 3"/>
          <p:cNvSpPr txBox="1">
            <a:spLocks noGrp="1" noChangeArrowheads="1"/>
          </p:cNvSpPr>
          <p:nvPr>
            <p:ph type="sldNum" sz="quarter" idx="10"/>
          </p:nvPr>
        </p:nvSpPr>
        <p:spPr>
          <a:ln/>
        </p:spPr>
        <p:txBody>
          <a:bodyPr/>
          <a:lstStyle>
            <a:lvl1pPr>
              <a:defRPr/>
            </a:lvl1pPr>
          </a:lstStyle>
          <a:p>
            <a:pPr>
              <a:defRPr/>
            </a:pPr>
            <a:fld id="{6AB69FBE-EB6E-4FBF-9595-3C78441B4226}" type="slidenum">
              <a:rPr lang="en-US"/>
              <a:pPr>
                <a:defRPr/>
              </a:pPr>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Text Box 3"/>
          <p:cNvSpPr txBox="1">
            <a:spLocks noGrp="1" noChangeArrowheads="1"/>
          </p:cNvSpPr>
          <p:nvPr>
            <p:ph type="sldNum" sz="quarter" idx="10"/>
          </p:nvPr>
        </p:nvSpPr>
        <p:spPr>
          <a:ln/>
        </p:spPr>
        <p:txBody>
          <a:bodyPr/>
          <a:lstStyle>
            <a:lvl1pPr>
              <a:defRPr/>
            </a:lvl1pPr>
          </a:lstStyle>
          <a:p>
            <a:pPr>
              <a:defRPr/>
            </a:pPr>
            <a:fld id="{58695F17-5D01-49FE-BBEE-BFE4CD5F73A6}" type="slidenum">
              <a:rPr lang="en-US"/>
              <a:pPr>
                <a:defRPr/>
              </a:pPr>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7D6FC89-4AF4-4383-8EE2-8FACBB464102}" type="slidenum">
              <a:rPr lang="en-US"/>
              <a:pPr>
                <a:defRPr/>
              </a:pPr>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3F62946D-E241-492E-A15C-C28F48EC2D9D}"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smtClean="0">
              <a:sym typeface="Constantia" pitchFamily="1"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8E67A86-4B3E-44BB-8E3C-EAFFABDBD15C}" type="slidenum">
              <a:rPr lang="en-US"/>
              <a:pPr>
                <a:defRPr/>
              </a:pPr>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Box 3"/>
          <p:cNvSpPr txBox="1">
            <a:spLocks noGrp="1" noChangeArrowheads="1"/>
          </p:cNvSpPr>
          <p:nvPr>
            <p:ph type="sldNum" sz="quarter" idx="10"/>
          </p:nvPr>
        </p:nvSpPr>
        <p:spPr>
          <a:ln/>
        </p:spPr>
        <p:txBody>
          <a:bodyPr/>
          <a:lstStyle>
            <a:lvl1pPr>
              <a:defRPr/>
            </a:lvl1pPr>
          </a:lstStyle>
          <a:p>
            <a:pPr>
              <a:defRPr/>
            </a:pPr>
            <a:fld id="{4B181CD0-354F-4B4D-A716-48184A7B32B6}" type="slidenum">
              <a:rPr lang="en-US"/>
              <a:pPr>
                <a:defRPr/>
              </a:pPr>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8580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0"/>
            <a:ext cx="6019800"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Box 3"/>
          <p:cNvSpPr txBox="1">
            <a:spLocks noGrp="1" noChangeArrowheads="1"/>
          </p:cNvSpPr>
          <p:nvPr>
            <p:ph type="sldNum" sz="quarter" idx="10"/>
          </p:nvPr>
        </p:nvSpPr>
        <p:spPr>
          <a:ln/>
        </p:spPr>
        <p:txBody>
          <a:bodyPr/>
          <a:lstStyle>
            <a:lvl1pPr>
              <a:defRPr/>
            </a:lvl1pPr>
          </a:lstStyle>
          <a:p>
            <a:pPr>
              <a:defRPr/>
            </a:pPr>
            <a:fld id="{9BD5691F-4EE3-4246-81BD-90706E85FF15}" type="slidenum">
              <a:rPr lang="en-US"/>
              <a:pPr>
                <a:defRPr/>
              </a:pPr>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0"/>
            <a:ext cx="8229600" cy="685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3" name="Text Box 3"/>
          <p:cNvSpPr txBox="1">
            <a:spLocks noGrp="1" noChangeArrowheads="1"/>
          </p:cNvSpPr>
          <p:nvPr>
            <p:ph type="sldNum" sz="quarter" idx="10"/>
          </p:nvPr>
        </p:nvSpPr>
        <p:spPr>
          <a:ln/>
        </p:spPr>
        <p:txBody>
          <a:bodyPr/>
          <a:lstStyle>
            <a:lvl1pPr>
              <a:defRPr/>
            </a:lvl1pPr>
          </a:lstStyle>
          <a:p>
            <a:pPr>
              <a:defRPr/>
            </a:pPr>
            <a:fld id="{8907A4A1-620D-41B0-8393-076F2DFCA20F}"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935163"/>
            <a:ext cx="4038600" cy="49228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35163"/>
            <a:ext cx="4038600" cy="49228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smtClean="0">
              <a:sym typeface="Constantia" pitchFamily="1"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7200" y="0"/>
            <a:ext cx="8229600" cy="1847850"/>
          </a:xfrm>
          <a:prstGeom prst="rect">
            <a:avLst/>
          </a:prstGeom>
          <a:noFill/>
          <a:ln w="12700">
            <a:noFill/>
            <a:miter lim="800000"/>
            <a:headEnd/>
            <a:tailEnd/>
          </a:ln>
        </p:spPr>
        <p:txBody>
          <a:bodyPr vert="horz" wrap="square" lIns="0" tIns="0" rIns="0" bIns="0" numCol="1" anchor="b" anchorCtr="0" compatLnSpc="1">
            <a:prstTxWarp prst="textNoShape">
              <a:avLst/>
            </a:prstTxWarp>
          </a:bodyPr>
          <a:lstStyle/>
          <a:p>
            <a:pPr lvl="0"/>
            <a:r>
              <a:rPr lang="en-US" smtClean="0">
                <a:sym typeface="Calibri" pitchFamily="1" charset="0"/>
              </a:rPr>
              <a:t>Click to edit Master title style</a:t>
            </a:r>
          </a:p>
        </p:txBody>
      </p:sp>
      <p:sp>
        <p:nvSpPr>
          <p:cNvPr id="1027" name="Rectangle 2"/>
          <p:cNvSpPr>
            <a:spLocks noGrp="1" noChangeArrowheads="1"/>
          </p:cNvSpPr>
          <p:nvPr>
            <p:ph type="body" idx="1"/>
          </p:nvPr>
        </p:nvSpPr>
        <p:spPr bwMode="auto">
          <a:xfrm>
            <a:off x="457200" y="1935163"/>
            <a:ext cx="8229600" cy="4922837"/>
          </a:xfrm>
          <a:prstGeom prst="rect">
            <a:avLst/>
          </a:prstGeom>
          <a:noFill/>
          <a:ln w="12700">
            <a:noFill/>
            <a:miter lim="800000"/>
            <a:headEnd/>
            <a:tailEnd/>
          </a:ln>
        </p:spPr>
        <p:txBody>
          <a:bodyPr vert="horz" wrap="square" lIns="50800" tIns="50800" rIns="91440" bIns="50800" numCol="1" anchor="t" anchorCtr="0" compatLnSpc="1">
            <a:prstTxWarp prst="textNoShape">
              <a:avLst/>
            </a:prstTxWarp>
          </a:bodyPr>
          <a:lstStyle/>
          <a:p>
            <a:pPr lvl="0"/>
            <a:r>
              <a:rPr lang="en-US" smtClean="0">
                <a:sym typeface="Constantia" pitchFamily="1" charset="0"/>
              </a:rPr>
              <a:t>Click to edit Master text styles</a:t>
            </a:r>
          </a:p>
          <a:p>
            <a:pPr lvl="1"/>
            <a:r>
              <a:rPr lang="en-US" smtClean="0">
                <a:sym typeface="Constantia" pitchFamily="1" charset="0"/>
              </a:rPr>
              <a:t>Second level</a:t>
            </a:r>
          </a:p>
          <a:p>
            <a:pPr lvl="2"/>
            <a:r>
              <a:rPr lang="en-US" smtClean="0">
                <a:sym typeface="Constantia" pitchFamily="1" charset="0"/>
              </a:rPr>
              <a:t>Third level</a:t>
            </a:r>
          </a:p>
          <a:p>
            <a:pPr lvl="3"/>
            <a:r>
              <a:rPr lang="en-US" smtClean="0">
                <a:sym typeface="Constantia" pitchFamily="1" charset="0"/>
              </a:rPr>
              <a:t>Fourth level</a:t>
            </a:r>
          </a:p>
          <a:p>
            <a:pPr lvl="4"/>
            <a:r>
              <a:rPr lang="en-US" smtClean="0">
                <a:sym typeface="Constantia" pitchFamily="1" charset="0"/>
              </a:rPr>
              <a:t>Fifth level</a:t>
            </a:r>
          </a:p>
        </p:txBody>
      </p:sp>
    </p:spTree>
  </p:cSld>
  <p:clrMap bg1="dk2" tx1="lt1" bg2="dk1"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txStyles>
    <p:titleStyle>
      <a:lvl1pPr algn="l" rtl="0" eaLnBrk="0" fontAlgn="base" hangingPunct="0">
        <a:spcBef>
          <a:spcPct val="0"/>
        </a:spcBef>
        <a:spcAft>
          <a:spcPct val="0"/>
        </a:spcAft>
        <a:defRPr sz="5000">
          <a:solidFill>
            <a:srgbClr val="FFF39D"/>
          </a:solidFill>
          <a:latin typeface="+mj-lt"/>
          <a:ea typeface="+mj-ea"/>
          <a:cs typeface="+mj-cs"/>
          <a:sym typeface="Calibri" pitchFamily="1" charset="0"/>
        </a:defRPr>
      </a:lvl1pPr>
      <a:lvl2pPr algn="l" rtl="0" eaLnBrk="0" fontAlgn="base" hangingPunct="0">
        <a:spcBef>
          <a:spcPct val="0"/>
        </a:spcBef>
        <a:spcAft>
          <a:spcPct val="0"/>
        </a:spcAft>
        <a:defRPr sz="5000">
          <a:solidFill>
            <a:srgbClr val="FFF39D"/>
          </a:solidFill>
          <a:latin typeface="Calibri" pitchFamily="1" charset="0"/>
          <a:sym typeface="Calibri" pitchFamily="1" charset="0"/>
        </a:defRPr>
      </a:lvl2pPr>
      <a:lvl3pPr algn="l" rtl="0" eaLnBrk="0" fontAlgn="base" hangingPunct="0">
        <a:spcBef>
          <a:spcPct val="0"/>
        </a:spcBef>
        <a:spcAft>
          <a:spcPct val="0"/>
        </a:spcAft>
        <a:defRPr sz="5000">
          <a:solidFill>
            <a:srgbClr val="FFF39D"/>
          </a:solidFill>
          <a:latin typeface="Calibri" pitchFamily="1" charset="0"/>
          <a:sym typeface="Calibri" pitchFamily="1" charset="0"/>
        </a:defRPr>
      </a:lvl3pPr>
      <a:lvl4pPr algn="l" rtl="0" eaLnBrk="0" fontAlgn="base" hangingPunct="0">
        <a:spcBef>
          <a:spcPct val="0"/>
        </a:spcBef>
        <a:spcAft>
          <a:spcPct val="0"/>
        </a:spcAft>
        <a:defRPr sz="5000">
          <a:solidFill>
            <a:srgbClr val="FFF39D"/>
          </a:solidFill>
          <a:latin typeface="Calibri" pitchFamily="1" charset="0"/>
          <a:sym typeface="Calibri" pitchFamily="1" charset="0"/>
        </a:defRPr>
      </a:lvl4pPr>
      <a:lvl5pPr algn="l" rtl="0" eaLnBrk="0" fontAlgn="base" hangingPunct="0">
        <a:spcBef>
          <a:spcPct val="0"/>
        </a:spcBef>
        <a:spcAft>
          <a:spcPct val="0"/>
        </a:spcAft>
        <a:defRPr sz="5000">
          <a:solidFill>
            <a:srgbClr val="FFF39D"/>
          </a:solidFill>
          <a:latin typeface="Calibri" pitchFamily="1" charset="0"/>
          <a:sym typeface="Calibri" pitchFamily="1" charset="0"/>
        </a:defRPr>
      </a:lvl5pPr>
      <a:lvl6pPr marL="457200" algn="l" rtl="0" fontAlgn="base">
        <a:spcBef>
          <a:spcPct val="0"/>
        </a:spcBef>
        <a:spcAft>
          <a:spcPct val="0"/>
        </a:spcAft>
        <a:defRPr sz="5000">
          <a:solidFill>
            <a:srgbClr val="FFF39D"/>
          </a:solidFill>
          <a:latin typeface="Calibri" pitchFamily="1" charset="0"/>
          <a:sym typeface="Calibri" pitchFamily="1" charset="0"/>
        </a:defRPr>
      </a:lvl6pPr>
      <a:lvl7pPr marL="914400" algn="l" rtl="0" fontAlgn="base">
        <a:spcBef>
          <a:spcPct val="0"/>
        </a:spcBef>
        <a:spcAft>
          <a:spcPct val="0"/>
        </a:spcAft>
        <a:defRPr sz="5000">
          <a:solidFill>
            <a:srgbClr val="FFF39D"/>
          </a:solidFill>
          <a:latin typeface="Calibri" pitchFamily="1" charset="0"/>
          <a:sym typeface="Calibri" pitchFamily="1" charset="0"/>
        </a:defRPr>
      </a:lvl7pPr>
      <a:lvl8pPr marL="1371600" algn="l" rtl="0" fontAlgn="base">
        <a:spcBef>
          <a:spcPct val="0"/>
        </a:spcBef>
        <a:spcAft>
          <a:spcPct val="0"/>
        </a:spcAft>
        <a:defRPr sz="5000">
          <a:solidFill>
            <a:srgbClr val="FFF39D"/>
          </a:solidFill>
          <a:latin typeface="Calibri" pitchFamily="1" charset="0"/>
          <a:sym typeface="Calibri" pitchFamily="1" charset="0"/>
        </a:defRPr>
      </a:lvl8pPr>
      <a:lvl9pPr marL="1828800" algn="l" rtl="0" fontAlgn="base">
        <a:spcBef>
          <a:spcPct val="0"/>
        </a:spcBef>
        <a:spcAft>
          <a:spcPct val="0"/>
        </a:spcAft>
        <a:defRPr sz="5000">
          <a:solidFill>
            <a:srgbClr val="FFF39D"/>
          </a:solidFill>
          <a:latin typeface="Calibri" pitchFamily="1" charset="0"/>
          <a:sym typeface="Calibri" pitchFamily="1" charset="0"/>
        </a:defRPr>
      </a:lvl9pPr>
    </p:titleStyle>
    <p:bodyStyle>
      <a:lvl1pPr marL="312738" indent="-273050" algn="l" rtl="0" eaLnBrk="0" fontAlgn="base" hangingPunct="0">
        <a:spcBef>
          <a:spcPts val="600"/>
        </a:spcBef>
        <a:spcAft>
          <a:spcPct val="0"/>
        </a:spcAft>
        <a:buClr>
          <a:srgbClr val="B32C16"/>
        </a:buClr>
        <a:buSzPct val="94000"/>
        <a:buFont typeface="Wingdings 2" pitchFamily="1" charset="2"/>
        <a:buChar char=""/>
        <a:defRPr sz="2600">
          <a:solidFill>
            <a:schemeClr val="tx1"/>
          </a:solidFill>
          <a:latin typeface="+mn-lt"/>
          <a:ea typeface="+mn-ea"/>
          <a:cs typeface="+mn-cs"/>
          <a:sym typeface="Constantia" pitchFamily="1" charset="0"/>
        </a:defRPr>
      </a:lvl1pPr>
      <a:lvl2pPr marL="628650" indent="-246063" algn="l" rtl="0" eaLnBrk="0" fontAlgn="base" hangingPunct="0">
        <a:spcBef>
          <a:spcPts val="600"/>
        </a:spcBef>
        <a:spcAft>
          <a:spcPct val="0"/>
        </a:spcAft>
        <a:buClr>
          <a:srgbClr val="FE8637"/>
        </a:buClr>
        <a:buSzPct val="85000"/>
        <a:buFont typeface="Wingdings 2" pitchFamily="1" charset="2"/>
        <a:buChar char=""/>
        <a:defRPr sz="2400">
          <a:solidFill>
            <a:schemeClr val="tx1"/>
          </a:solidFill>
          <a:latin typeface="+mn-lt"/>
          <a:sym typeface="Constantia" pitchFamily="1" charset="0"/>
        </a:defRPr>
      </a:lvl2pPr>
      <a:lvl3pPr marL="903288" indent="-246063" algn="l" rtl="0" eaLnBrk="0" fontAlgn="base" hangingPunct="0">
        <a:spcBef>
          <a:spcPts val="500"/>
        </a:spcBef>
        <a:spcAft>
          <a:spcPct val="0"/>
        </a:spcAft>
        <a:buClr>
          <a:srgbClr val="7598D9"/>
        </a:buClr>
        <a:buSzPct val="69000"/>
        <a:buFont typeface="Wingdings 2" pitchFamily="1" charset="2"/>
        <a:buChar char=""/>
        <a:defRPr sz="2100">
          <a:solidFill>
            <a:schemeClr val="tx1"/>
          </a:solidFill>
          <a:latin typeface="+mn-lt"/>
          <a:sym typeface="Constantia" pitchFamily="1" charset="0"/>
        </a:defRPr>
      </a:lvl3pPr>
      <a:lvl4pPr marL="1176338" indent="-209550" algn="l" rtl="0" eaLnBrk="0" fontAlgn="base" hangingPunct="0">
        <a:spcBef>
          <a:spcPts val="500"/>
        </a:spcBef>
        <a:spcAft>
          <a:spcPct val="0"/>
        </a:spcAft>
        <a:buClr>
          <a:srgbClr val="B32C16"/>
        </a:buClr>
        <a:buSzPct val="64000"/>
        <a:buFont typeface="Wingdings 2" pitchFamily="1" charset="2"/>
        <a:buChar char=""/>
        <a:defRPr sz="2000">
          <a:solidFill>
            <a:schemeClr val="tx1"/>
          </a:solidFill>
          <a:latin typeface="+mn-lt"/>
          <a:sym typeface="Constantia" pitchFamily="1" charset="0"/>
        </a:defRPr>
      </a:lvl4pPr>
      <a:lvl5pPr marL="1450975" indent="-209550" algn="l" rtl="0" eaLnBrk="0" fontAlgn="base" hangingPunct="0">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5pPr>
      <a:lvl6pPr marL="19081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6pPr>
      <a:lvl7pPr marL="23653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7pPr>
      <a:lvl8pPr marL="28225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8pPr>
      <a:lvl9pPr marL="32797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457200" y="0"/>
            <a:ext cx="8229600" cy="1847850"/>
          </a:xfrm>
          <a:prstGeom prst="rect">
            <a:avLst/>
          </a:prstGeom>
          <a:noFill/>
          <a:ln w="12700">
            <a:noFill/>
            <a:miter lim="800000"/>
            <a:headEnd/>
            <a:tailEnd/>
          </a:ln>
        </p:spPr>
        <p:txBody>
          <a:bodyPr vert="horz" wrap="square" lIns="0" tIns="0" rIns="0" bIns="0" numCol="1" anchor="b" anchorCtr="0" compatLnSpc="1">
            <a:prstTxWarp prst="textNoShape">
              <a:avLst/>
            </a:prstTxWarp>
          </a:bodyPr>
          <a:lstStyle/>
          <a:p>
            <a:pPr lvl="0"/>
            <a:r>
              <a:rPr lang="en-US" smtClean="0">
                <a:sym typeface="Calibri" pitchFamily="1" charset="0"/>
              </a:rPr>
              <a:t>Click to edit Master title style</a:t>
            </a:r>
          </a:p>
        </p:txBody>
      </p:sp>
      <p:sp>
        <p:nvSpPr>
          <p:cNvPr id="2051" name="Rectangle 2"/>
          <p:cNvSpPr>
            <a:spLocks noGrp="1" noChangeArrowheads="1"/>
          </p:cNvSpPr>
          <p:nvPr>
            <p:ph type="body" idx="1"/>
          </p:nvPr>
        </p:nvSpPr>
        <p:spPr bwMode="auto">
          <a:xfrm>
            <a:off x="457200" y="1935163"/>
            <a:ext cx="8229600" cy="4922837"/>
          </a:xfrm>
          <a:prstGeom prst="rect">
            <a:avLst/>
          </a:prstGeom>
          <a:noFill/>
          <a:ln w="12700">
            <a:noFill/>
            <a:miter lim="800000"/>
            <a:headEnd/>
            <a:tailEnd/>
          </a:ln>
        </p:spPr>
        <p:txBody>
          <a:bodyPr vert="horz" wrap="square" lIns="50800" tIns="50800" rIns="91440" bIns="50800" numCol="1" anchor="t" anchorCtr="0" compatLnSpc="1">
            <a:prstTxWarp prst="textNoShape">
              <a:avLst/>
            </a:prstTxWarp>
          </a:bodyPr>
          <a:lstStyle/>
          <a:p>
            <a:pPr lvl="0"/>
            <a:r>
              <a:rPr lang="en-US" smtClean="0">
                <a:sym typeface="Constantia" pitchFamily="1" charset="0"/>
              </a:rPr>
              <a:t>Click to edit Master text styles</a:t>
            </a:r>
          </a:p>
          <a:p>
            <a:pPr lvl="1"/>
            <a:r>
              <a:rPr lang="en-US" smtClean="0">
                <a:sym typeface="Constantia" pitchFamily="1" charset="0"/>
              </a:rPr>
              <a:t>Second level</a:t>
            </a:r>
          </a:p>
          <a:p>
            <a:pPr lvl="2"/>
            <a:r>
              <a:rPr lang="en-US" smtClean="0">
                <a:sym typeface="Constantia" pitchFamily="1" charset="0"/>
              </a:rPr>
              <a:t>Third level</a:t>
            </a:r>
          </a:p>
          <a:p>
            <a:pPr lvl="3"/>
            <a:r>
              <a:rPr lang="en-US" smtClean="0">
                <a:sym typeface="Constantia" pitchFamily="1" charset="0"/>
              </a:rPr>
              <a:t>Fourth level</a:t>
            </a:r>
          </a:p>
          <a:p>
            <a:pPr lvl="4"/>
            <a:r>
              <a:rPr lang="en-US" smtClean="0">
                <a:sym typeface="Constantia" pitchFamily="1" charset="0"/>
              </a:rPr>
              <a:t>Fifth level</a:t>
            </a:r>
          </a:p>
        </p:txBody>
      </p:sp>
      <p:sp>
        <p:nvSpPr>
          <p:cNvPr id="2" name="Text Box 3"/>
          <p:cNvSpPr txBox="1">
            <a:spLocks noGrp="1" noChangeArrowheads="1"/>
          </p:cNvSpPr>
          <p:nvPr>
            <p:ph type="sldNum" sz="quarter" idx="4"/>
          </p:nvPr>
        </p:nvSpPr>
        <p:spPr bwMode="auto">
          <a:xfrm>
            <a:off x="8213725" y="6543675"/>
            <a:ext cx="182563" cy="177800"/>
          </a:xfrm>
          <a:prstGeom prst="rect">
            <a:avLst/>
          </a:prstGeom>
          <a:noFill/>
          <a:ln w="12700">
            <a:noFill/>
            <a:miter lim="800000"/>
            <a:headEnd/>
            <a:tailEnd/>
          </a:ln>
          <a:effectLst/>
        </p:spPr>
        <p:txBody>
          <a:bodyPr vert="horz" wrap="none" lIns="91440" tIns="45720" rIns="91440" bIns="45720" numCol="1" anchor="b" anchorCtr="0" compatLnSpc="1">
            <a:prstTxWarp prst="textNoShape">
              <a:avLst/>
            </a:prstTxWarp>
          </a:bodyPr>
          <a:lstStyle>
            <a:lvl1pPr algn="ctr">
              <a:defRPr sz="1200">
                <a:solidFill>
                  <a:srgbClr val="F3E896"/>
                </a:solidFill>
                <a:cs typeface="Arial" charset="0"/>
              </a:defRPr>
            </a:lvl1pPr>
          </a:lstStyle>
          <a:p>
            <a:pPr>
              <a:defRPr/>
            </a:pPr>
            <a:fld id="{100C07E6-BD02-4B1A-911E-685BD638885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hf hdr="0" ftr="0" dt="0"/>
  <p:txStyles>
    <p:titleStyle>
      <a:lvl1pPr algn="l" rtl="0" eaLnBrk="0" fontAlgn="base" hangingPunct="0">
        <a:spcBef>
          <a:spcPct val="0"/>
        </a:spcBef>
        <a:spcAft>
          <a:spcPct val="0"/>
        </a:spcAft>
        <a:defRPr sz="5000">
          <a:solidFill>
            <a:srgbClr val="FFF39D"/>
          </a:solidFill>
          <a:latin typeface="+mj-lt"/>
          <a:ea typeface="+mj-ea"/>
          <a:cs typeface="+mj-cs"/>
          <a:sym typeface="Calibri" pitchFamily="1" charset="0"/>
        </a:defRPr>
      </a:lvl1pPr>
      <a:lvl2pPr algn="l" rtl="0" eaLnBrk="0" fontAlgn="base" hangingPunct="0">
        <a:spcBef>
          <a:spcPct val="0"/>
        </a:spcBef>
        <a:spcAft>
          <a:spcPct val="0"/>
        </a:spcAft>
        <a:defRPr sz="5000">
          <a:solidFill>
            <a:srgbClr val="FFF39D"/>
          </a:solidFill>
          <a:latin typeface="Calibri" pitchFamily="1" charset="0"/>
          <a:sym typeface="Calibri" pitchFamily="1" charset="0"/>
        </a:defRPr>
      </a:lvl2pPr>
      <a:lvl3pPr algn="l" rtl="0" eaLnBrk="0" fontAlgn="base" hangingPunct="0">
        <a:spcBef>
          <a:spcPct val="0"/>
        </a:spcBef>
        <a:spcAft>
          <a:spcPct val="0"/>
        </a:spcAft>
        <a:defRPr sz="5000">
          <a:solidFill>
            <a:srgbClr val="FFF39D"/>
          </a:solidFill>
          <a:latin typeface="Calibri" pitchFamily="1" charset="0"/>
          <a:sym typeface="Calibri" pitchFamily="1" charset="0"/>
        </a:defRPr>
      </a:lvl3pPr>
      <a:lvl4pPr algn="l" rtl="0" eaLnBrk="0" fontAlgn="base" hangingPunct="0">
        <a:spcBef>
          <a:spcPct val="0"/>
        </a:spcBef>
        <a:spcAft>
          <a:spcPct val="0"/>
        </a:spcAft>
        <a:defRPr sz="5000">
          <a:solidFill>
            <a:srgbClr val="FFF39D"/>
          </a:solidFill>
          <a:latin typeface="Calibri" pitchFamily="1" charset="0"/>
          <a:sym typeface="Calibri" pitchFamily="1" charset="0"/>
        </a:defRPr>
      </a:lvl4pPr>
      <a:lvl5pPr algn="l" rtl="0" eaLnBrk="0" fontAlgn="base" hangingPunct="0">
        <a:spcBef>
          <a:spcPct val="0"/>
        </a:spcBef>
        <a:spcAft>
          <a:spcPct val="0"/>
        </a:spcAft>
        <a:defRPr sz="5000">
          <a:solidFill>
            <a:srgbClr val="FFF39D"/>
          </a:solidFill>
          <a:latin typeface="Calibri" pitchFamily="1" charset="0"/>
          <a:sym typeface="Calibri" pitchFamily="1" charset="0"/>
        </a:defRPr>
      </a:lvl5pPr>
      <a:lvl6pPr marL="457200" algn="l" rtl="0" fontAlgn="base">
        <a:spcBef>
          <a:spcPct val="0"/>
        </a:spcBef>
        <a:spcAft>
          <a:spcPct val="0"/>
        </a:spcAft>
        <a:defRPr sz="5000">
          <a:solidFill>
            <a:srgbClr val="FFF39D"/>
          </a:solidFill>
          <a:latin typeface="Calibri" pitchFamily="1" charset="0"/>
          <a:sym typeface="Calibri" pitchFamily="1" charset="0"/>
        </a:defRPr>
      </a:lvl6pPr>
      <a:lvl7pPr marL="914400" algn="l" rtl="0" fontAlgn="base">
        <a:spcBef>
          <a:spcPct val="0"/>
        </a:spcBef>
        <a:spcAft>
          <a:spcPct val="0"/>
        </a:spcAft>
        <a:defRPr sz="5000">
          <a:solidFill>
            <a:srgbClr val="FFF39D"/>
          </a:solidFill>
          <a:latin typeface="Calibri" pitchFamily="1" charset="0"/>
          <a:sym typeface="Calibri" pitchFamily="1" charset="0"/>
        </a:defRPr>
      </a:lvl7pPr>
      <a:lvl8pPr marL="1371600" algn="l" rtl="0" fontAlgn="base">
        <a:spcBef>
          <a:spcPct val="0"/>
        </a:spcBef>
        <a:spcAft>
          <a:spcPct val="0"/>
        </a:spcAft>
        <a:defRPr sz="5000">
          <a:solidFill>
            <a:srgbClr val="FFF39D"/>
          </a:solidFill>
          <a:latin typeface="Calibri" pitchFamily="1" charset="0"/>
          <a:sym typeface="Calibri" pitchFamily="1" charset="0"/>
        </a:defRPr>
      </a:lvl8pPr>
      <a:lvl9pPr marL="1828800" algn="l" rtl="0" fontAlgn="base">
        <a:spcBef>
          <a:spcPct val="0"/>
        </a:spcBef>
        <a:spcAft>
          <a:spcPct val="0"/>
        </a:spcAft>
        <a:defRPr sz="5000">
          <a:solidFill>
            <a:srgbClr val="FFF39D"/>
          </a:solidFill>
          <a:latin typeface="Calibri" pitchFamily="1" charset="0"/>
          <a:sym typeface="Calibri" pitchFamily="1" charset="0"/>
        </a:defRPr>
      </a:lvl9pPr>
    </p:titleStyle>
    <p:bodyStyle>
      <a:lvl1pPr marL="312738" indent="-273050" algn="l" rtl="0" eaLnBrk="0" fontAlgn="base" hangingPunct="0">
        <a:spcBef>
          <a:spcPts val="600"/>
        </a:spcBef>
        <a:spcAft>
          <a:spcPct val="0"/>
        </a:spcAft>
        <a:buClr>
          <a:srgbClr val="B32C16"/>
        </a:buClr>
        <a:buSzPct val="94000"/>
        <a:buFont typeface="Wingdings 2" pitchFamily="1" charset="2"/>
        <a:buChar char=""/>
        <a:defRPr sz="2600">
          <a:solidFill>
            <a:schemeClr val="tx1"/>
          </a:solidFill>
          <a:latin typeface="+mn-lt"/>
          <a:ea typeface="+mn-ea"/>
          <a:cs typeface="+mn-cs"/>
          <a:sym typeface="Constantia" pitchFamily="1" charset="0"/>
        </a:defRPr>
      </a:lvl1pPr>
      <a:lvl2pPr marL="628650" indent="-246063" algn="l" rtl="0" eaLnBrk="0" fontAlgn="base" hangingPunct="0">
        <a:spcBef>
          <a:spcPts val="600"/>
        </a:spcBef>
        <a:spcAft>
          <a:spcPct val="0"/>
        </a:spcAft>
        <a:buClr>
          <a:srgbClr val="FE8637"/>
        </a:buClr>
        <a:buSzPct val="85000"/>
        <a:buFont typeface="Wingdings 2" pitchFamily="1" charset="2"/>
        <a:buChar char=""/>
        <a:defRPr sz="2400">
          <a:solidFill>
            <a:schemeClr val="tx1"/>
          </a:solidFill>
          <a:latin typeface="+mn-lt"/>
          <a:sym typeface="Constantia" pitchFamily="1" charset="0"/>
        </a:defRPr>
      </a:lvl2pPr>
      <a:lvl3pPr marL="903288" indent="-246063" algn="l" rtl="0" eaLnBrk="0" fontAlgn="base" hangingPunct="0">
        <a:spcBef>
          <a:spcPts val="500"/>
        </a:spcBef>
        <a:spcAft>
          <a:spcPct val="0"/>
        </a:spcAft>
        <a:buClr>
          <a:srgbClr val="7598D9"/>
        </a:buClr>
        <a:buSzPct val="69000"/>
        <a:buFont typeface="Wingdings 2" pitchFamily="1" charset="2"/>
        <a:buChar char=""/>
        <a:defRPr sz="2100">
          <a:solidFill>
            <a:schemeClr val="tx1"/>
          </a:solidFill>
          <a:latin typeface="+mn-lt"/>
          <a:sym typeface="Constantia" pitchFamily="1" charset="0"/>
        </a:defRPr>
      </a:lvl3pPr>
      <a:lvl4pPr marL="1176338" indent="-209550" algn="l" rtl="0" eaLnBrk="0" fontAlgn="base" hangingPunct="0">
        <a:spcBef>
          <a:spcPts val="500"/>
        </a:spcBef>
        <a:spcAft>
          <a:spcPct val="0"/>
        </a:spcAft>
        <a:buClr>
          <a:srgbClr val="B32C16"/>
        </a:buClr>
        <a:buSzPct val="64000"/>
        <a:buFont typeface="Wingdings 2" pitchFamily="1" charset="2"/>
        <a:buChar char=""/>
        <a:defRPr sz="2000">
          <a:solidFill>
            <a:schemeClr val="tx1"/>
          </a:solidFill>
          <a:latin typeface="+mn-lt"/>
          <a:sym typeface="Constantia" pitchFamily="1" charset="0"/>
        </a:defRPr>
      </a:lvl4pPr>
      <a:lvl5pPr marL="1450975" indent="-209550" algn="l" rtl="0" eaLnBrk="0" fontAlgn="base" hangingPunct="0">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5pPr>
      <a:lvl6pPr marL="19081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6pPr>
      <a:lvl7pPr marL="23653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7pPr>
      <a:lvl8pPr marL="28225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8pPr>
      <a:lvl9pPr marL="3279775" indent="-209550" algn="l" rtl="0" fontAlgn="base">
        <a:spcBef>
          <a:spcPts val="500"/>
        </a:spcBef>
        <a:spcAft>
          <a:spcPct val="0"/>
        </a:spcAft>
        <a:buClr>
          <a:srgbClr val="F5CD2D"/>
        </a:buClr>
        <a:buSzPct val="64000"/>
        <a:buFont typeface="Wingdings 2" pitchFamily="1" charset="2"/>
        <a:buChar char=""/>
        <a:defRPr sz="2000">
          <a:solidFill>
            <a:schemeClr val="tx1"/>
          </a:solidFill>
          <a:latin typeface="+mn-lt"/>
          <a:sym typeface="Constantia" pitchFamily="1"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5.png"/><Relationship Id="rId7" Type="http://schemas.openxmlformats.org/officeDocument/2006/relationships/diagramColors" Target="../diagrams/colors8.xml"/><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rrowheads="1"/>
          </p:cNvPicPr>
          <p:nvPr/>
        </p:nvPicPr>
        <p:blipFill>
          <a:blip r:embed="rId2" cstate="print"/>
          <a:srcRect/>
          <a:stretch>
            <a:fillRect/>
          </a:stretch>
        </p:blipFill>
        <p:spPr bwMode="auto">
          <a:xfrm>
            <a:off x="428596" y="1428736"/>
            <a:ext cx="8467725" cy="2011363"/>
          </a:xfrm>
          <a:prstGeom prst="rect">
            <a:avLst/>
          </a:prstGeom>
          <a:noFill/>
          <a:ln w="9525">
            <a:noFill/>
            <a:miter lim="800000"/>
            <a:headEnd/>
            <a:tailEnd/>
          </a:ln>
        </p:spPr>
      </p:pic>
      <p:sp>
        <p:nvSpPr>
          <p:cNvPr id="4099" name="Rectangle 2"/>
          <p:cNvSpPr>
            <a:spLocks noGrp="1" noChangeArrowheads="1"/>
          </p:cNvSpPr>
          <p:nvPr>
            <p:ph type="body" idx="1"/>
          </p:nvPr>
        </p:nvSpPr>
        <p:spPr>
          <a:xfrm>
            <a:off x="685800" y="3611563"/>
            <a:ext cx="7743825" cy="2389205"/>
          </a:xfrm>
        </p:spPr>
        <p:txBody>
          <a:bodyPr lIns="0" tIns="0" rIns="18288" bIns="0"/>
          <a:lstStyle/>
          <a:p>
            <a:pPr marL="0" indent="0" algn="r" eaLnBrk="1" hangingPunct="1">
              <a:lnSpc>
                <a:spcPct val="80000"/>
              </a:lnSpc>
              <a:spcBef>
                <a:spcPct val="0"/>
              </a:spcBef>
              <a:buFont typeface="Wingdings 2" pitchFamily="1" charset="2"/>
              <a:buNone/>
            </a:pPr>
            <a:r>
              <a:rPr lang="en-US" sz="3200" dirty="0" smtClean="0"/>
              <a:t>Shaun Hawthorne</a:t>
            </a:r>
          </a:p>
          <a:p>
            <a:pPr marL="0" indent="0" algn="r" eaLnBrk="1" hangingPunct="1">
              <a:lnSpc>
                <a:spcPct val="80000"/>
              </a:lnSpc>
              <a:spcBef>
                <a:spcPct val="0"/>
              </a:spcBef>
              <a:buFont typeface="Wingdings 2" pitchFamily="1" charset="2"/>
              <a:buNone/>
            </a:pPr>
            <a:r>
              <a:rPr lang="en-US" sz="3200" dirty="0" smtClean="0"/>
              <a:t>IFTE Presentation</a:t>
            </a:r>
          </a:p>
          <a:p>
            <a:pPr marL="0" indent="0" algn="r" eaLnBrk="1" hangingPunct="1">
              <a:lnSpc>
                <a:spcPct val="80000"/>
              </a:lnSpc>
              <a:spcBef>
                <a:spcPct val="0"/>
              </a:spcBef>
              <a:buFont typeface="Wingdings 2" pitchFamily="1" charset="2"/>
              <a:buNone/>
            </a:pPr>
            <a:r>
              <a:rPr lang="en-US" sz="3200" dirty="0" smtClean="0"/>
              <a:t>April, 2011</a:t>
            </a:r>
          </a:p>
          <a:p>
            <a:pPr marL="0" indent="0" algn="r" eaLnBrk="1" hangingPunct="1">
              <a:lnSpc>
                <a:spcPct val="80000"/>
              </a:lnSpc>
              <a:spcBef>
                <a:spcPct val="0"/>
              </a:spcBef>
              <a:buFont typeface="Wingdings 2" pitchFamily="1" charset="2"/>
              <a:buNone/>
            </a:pPr>
            <a:r>
              <a:rPr lang="en-US" sz="2000" dirty="0" smtClean="0">
                <a:latin typeface="Times New Roman" pitchFamily="1" charset="0"/>
                <a:cs typeface="Times New Roman" pitchFamily="1" charset="0"/>
                <a:sym typeface="Times New Roman" pitchFamily="1" charset="0"/>
              </a:rPr>
              <a:t>contact Shaun by email – </a:t>
            </a:r>
            <a:r>
              <a:rPr lang="en-US" sz="2000" u="sng" dirty="0" smtClean="0">
                <a:solidFill>
                  <a:schemeClr val="accent2"/>
                </a:solidFill>
                <a:latin typeface="Times New Roman" pitchFamily="1" charset="0"/>
                <a:cs typeface="Times New Roman" pitchFamily="1" charset="0"/>
                <a:sym typeface="Times New Roman" pitchFamily="1" charset="0"/>
              </a:rPr>
              <a:t>hawthornes@westernsprings.school.nz</a:t>
            </a:r>
          </a:p>
          <a:p>
            <a:pPr marL="0" indent="0" algn="r" eaLnBrk="1" hangingPunct="1">
              <a:lnSpc>
                <a:spcPct val="80000"/>
              </a:lnSpc>
              <a:spcBef>
                <a:spcPct val="0"/>
              </a:spcBef>
              <a:buFont typeface="Wingdings 2" pitchFamily="1" charset="2"/>
              <a:buNone/>
            </a:pPr>
            <a:endParaRPr lang="en-US" sz="1600" u="sng" dirty="0" smtClean="0">
              <a:solidFill>
                <a:schemeClr val="accent2"/>
              </a:solidFill>
              <a:latin typeface="Times New Roman" pitchFamily="1" charset="0"/>
              <a:sym typeface="Times New Roman" pitchFamily="1"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512168"/>
          </a:xfrm>
        </p:spPr>
        <p:txBody>
          <a:bodyPr/>
          <a:lstStyle/>
          <a:p>
            <a:r>
              <a:rPr lang="en-NZ" sz="4000" dirty="0" smtClean="0"/>
              <a:t>Four key studies which informed </a:t>
            </a:r>
            <a:r>
              <a:rPr lang="en-NZ" sz="4000" i="1" dirty="0" smtClean="0"/>
              <a:t>Effective Practices in Teaching Writing</a:t>
            </a:r>
            <a:endParaRPr lang="en-NZ" sz="4000" dirty="0"/>
          </a:p>
        </p:txBody>
      </p:sp>
      <p:sp>
        <p:nvSpPr>
          <p:cNvPr id="3" name="Content Placeholder 2"/>
          <p:cNvSpPr>
            <a:spLocks noGrp="1"/>
          </p:cNvSpPr>
          <p:nvPr>
            <p:ph idx="1"/>
          </p:nvPr>
        </p:nvSpPr>
        <p:spPr>
          <a:xfrm>
            <a:off x="457200" y="2204864"/>
            <a:ext cx="8229600" cy="4320480"/>
          </a:xfrm>
        </p:spPr>
        <p:txBody>
          <a:bodyPr/>
          <a:lstStyle/>
          <a:p>
            <a:r>
              <a:rPr lang="en-NZ" sz="4000" dirty="0" err="1"/>
              <a:t>Myhill</a:t>
            </a:r>
            <a:r>
              <a:rPr lang="en-NZ" sz="4000" dirty="0"/>
              <a:t>, D., </a:t>
            </a:r>
            <a:r>
              <a:rPr lang="en-NZ" sz="4000" dirty="0" smtClean="0"/>
              <a:t>et al (2008</a:t>
            </a:r>
            <a:r>
              <a:rPr lang="en-NZ" sz="4000" dirty="0"/>
              <a:t>). </a:t>
            </a:r>
            <a:endParaRPr lang="en-NZ" sz="4000" dirty="0" smtClean="0"/>
          </a:p>
          <a:p>
            <a:r>
              <a:rPr lang="en-NZ" sz="4000" dirty="0" smtClean="0"/>
              <a:t>Graham</a:t>
            </a:r>
            <a:r>
              <a:rPr lang="en-NZ" sz="4000" dirty="0"/>
              <a:t>, S., &amp; </a:t>
            </a:r>
            <a:r>
              <a:rPr lang="en-NZ" sz="4000" dirty="0" err="1"/>
              <a:t>Perin</a:t>
            </a:r>
            <a:r>
              <a:rPr lang="en-NZ" sz="4000" dirty="0"/>
              <a:t>, D. (</a:t>
            </a:r>
            <a:r>
              <a:rPr lang="en-NZ" sz="4000" dirty="0" smtClean="0"/>
              <a:t>2007). </a:t>
            </a:r>
          </a:p>
          <a:p>
            <a:r>
              <a:rPr lang="en-NZ" sz="4000" dirty="0" smtClean="0"/>
              <a:t>Alton-Lee</a:t>
            </a:r>
            <a:r>
              <a:rPr lang="en-NZ" sz="4000" dirty="0"/>
              <a:t>, A. (2003) </a:t>
            </a:r>
            <a:endParaRPr lang="en-NZ" sz="4000" dirty="0" smtClean="0"/>
          </a:p>
          <a:p>
            <a:r>
              <a:rPr lang="en-NZ" sz="4000" dirty="0" smtClean="0"/>
              <a:t>Langer</a:t>
            </a:r>
            <a:r>
              <a:rPr lang="en-NZ" sz="4000" dirty="0"/>
              <a:t>, J. (</a:t>
            </a:r>
            <a:r>
              <a:rPr lang="en-NZ" sz="4000" dirty="0" smtClean="0"/>
              <a:t>2002). </a:t>
            </a:r>
          </a:p>
          <a:p>
            <a:endParaRPr lang="en-NZ"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10</a:t>
            </a:fld>
            <a:endParaRPr lang="en-US"/>
          </a:p>
        </p:txBody>
      </p:sp>
    </p:spTree>
    <p:extLst>
      <p:ext uri="{BB962C8B-B14F-4D97-AF65-F5344CB8AC3E}">
        <p14:creationId xmlns:p14="http://schemas.microsoft.com/office/powerpoint/2010/main" val="31920251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25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Section from DVD</a:t>
            </a:r>
            <a:endParaRPr lang="en-NZ" dirty="0"/>
          </a:p>
        </p:txBody>
      </p:sp>
      <p:sp>
        <p:nvSpPr>
          <p:cNvPr id="3" name="Content Placeholder 2"/>
          <p:cNvSpPr>
            <a:spLocks noGrp="1"/>
          </p:cNvSpPr>
          <p:nvPr>
            <p:ph idx="1"/>
          </p:nvPr>
        </p:nvSpPr>
        <p:spPr/>
        <p:txBody>
          <a:bodyPr/>
          <a:lstStyle/>
          <a:p>
            <a:pPr marL="39688" indent="0">
              <a:buNone/>
            </a:pPr>
            <a:r>
              <a:rPr lang="en-NZ" sz="3600" dirty="0" smtClean="0"/>
              <a:t>Lynda </a:t>
            </a:r>
            <a:r>
              <a:rPr lang="en-NZ" sz="3600" dirty="0" err="1" smtClean="0"/>
              <a:t>McTaggart’s</a:t>
            </a:r>
            <a:r>
              <a:rPr lang="en-NZ" sz="3600" dirty="0" smtClean="0"/>
              <a:t> Year 9 class intro to poetry – first 10 min or so of ‘School # 1’</a:t>
            </a:r>
            <a:endParaRPr lang="en-NZ" sz="36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11</a:t>
            </a:fld>
            <a:endParaRPr lang="en-US"/>
          </a:p>
        </p:txBody>
      </p:sp>
    </p:spTree>
    <p:extLst>
      <p:ext uri="{BB962C8B-B14F-4D97-AF65-F5344CB8AC3E}">
        <p14:creationId xmlns:p14="http://schemas.microsoft.com/office/powerpoint/2010/main" val="32609915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Talking Point</a:t>
            </a:r>
            <a:endParaRPr lang="en-NZ" dirty="0"/>
          </a:p>
        </p:txBody>
      </p:sp>
      <p:sp>
        <p:nvSpPr>
          <p:cNvPr id="3" name="Content Placeholder 2"/>
          <p:cNvSpPr>
            <a:spLocks noGrp="1"/>
          </p:cNvSpPr>
          <p:nvPr>
            <p:ph idx="1"/>
          </p:nvPr>
        </p:nvSpPr>
        <p:spPr>
          <a:xfrm>
            <a:off x="457200" y="1935163"/>
            <a:ext cx="8229600" cy="4662189"/>
          </a:xfrm>
        </p:spPr>
        <p:txBody>
          <a:bodyPr/>
          <a:lstStyle/>
          <a:p>
            <a:r>
              <a:rPr lang="en-NZ" sz="3200" dirty="0" smtClean="0"/>
              <a:t>What do you think are some underlying </a:t>
            </a:r>
            <a:r>
              <a:rPr lang="en-NZ" sz="3200" b="1" dirty="0" smtClean="0"/>
              <a:t>beliefs</a:t>
            </a:r>
            <a:r>
              <a:rPr lang="en-NZ" sz="3200" dirty="0" smtClean="0"/>
              <a:t> or </a:t>
            </a:r>
            <a:r>
              <a:rPr lang="en-NZ" sz="3200" b="1" dirty="0" smtClean="0"/>
              <a:t>attitudes</a:t>
            </a:r>
            <a:r>
              <a:rPr lang="en-NZ" sz="3200" dirty="0" smtClean="0"/>
              <a:t> or </a:t>
            </a:r>
            <a:r>
              <a:rPr lang="en-NZ" sz="3200" b="1" dirty="0" smtClean="0"/>
              <a:t>principles</a:t>
            </a:r>
            <a:r>
              <a:rPr lang="en-NZ" sz="3200" dirty="0" smtClean="0"/>
              <a:t> about teaching writing that Lynda </a:t>
            </a:r>
            <a:r>
              <a:rPr lang="en-NZ" sz="3200" dirty="0" err="1" smtClean="0"/>
              <a:t>McTaggart</a:t>
            </a:r>
            <a:r>
              <a:rPr lang="en-NZ" sz="3200" dirty="0" smtClean="0"/>
              <a:t> may hold from viewing this clip?</a:t>
            </a:r>
            <a:endParaRPr lang="en-NZ" sz="32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12</a:t>
            </a:fld>
            <a:endParaRPr lang="en-US"/>
          </a:p>
        </p:txBody>
      </p:sp>
    </p:spTree>
    <p:extLst>
      <p:ext uri="{BB962C8B-B14F-4D97-AF65-F5344CB8AC3E}">
        <p14:creationId xmlns:p14="http://schemas.microsoft.com/office/powerpoint/2010/main" val="384012153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642938"/>
            <a:ext cx="8229600" cy="1000125"/>
          </a:xfrm>
        </p:spPr>
        <p:txBody>
          <a:bodyPr>
            <a:normAutofit fontScale="90000"/>
          </a:bodyPr>
          <a:lstStyle/>
          <a:p>
            <a:pPr eaLnBrk="1" fontAlgn="auto" hangingPunct="1">
              <a:spcAft>
                <a:spcPts val="0"/>
              </a:spcAft>
              <a:defRPr/>
            </a:pPr>
            <a:r>
              <a:rPr lang="en-NZ" sz="3600" dirty="0" smtClean="0"/>
              <a:t/>
            </a:r>
            <a:br>
              <a:rPr lang="en-NZ" sz="3600" dirty="0" smtClean="0"/>
            </a:br>
            <a:r>
              <a:rPr lang="en-NZ" sz="3600" dirty="0" smtClean="0"/>
              <a:t/>
            </a:r>
            <a:br>
              <a:rPr lang="en-NZ" sz="3600" dirty="0" smtClean="0"/>
            </a:br>
            <a:r>
              <a:rPr lang="en-NZ" sz="3600" dirty="0" smtClean="0"/>
              <a:t/>
            </a:r>
            <a:br>
              <a:rPr lang="en-NZ" sz="3600" dirty="0" smtClean="0"/>
            </a:br>
            <a:r>
              <a:rPr lang="en-NZ" sz="3600" dirty="0" smtClean="0">
                <a:solidFill>
                  <a:schemeClr val="tx1"/>
                </a:solidFill>
              </a:rPr>
              <a:t>NZATE believes that some key principles/beliefs that underpin effective teaching of writing are</a:t>
            </a:r>
            <a:r>
              <a:rPr lang="en-NZ" sz="3600" dirty="0" smtClean="0"/>
              <a:t>: </a:t>
            </a:r>
            <a:endParaRPr lang="en-NZ" dirty="0"/>
          </a:p>
        </p:txBody>
      </p:sp>
      <p:graphicFrame>
        <p:nvGraphicFramePr>
          <p:cNvPr id="10" name="Diagram 9"/>
          <p:cNvGraphicFramePr/>
          <p:nvPr>
            <p:extLst>
              <p:ext uri="{D42A27DB-BD31-4B8C-83A1-F6EECF244321}">
                <p14:modId xmlns:p14="http://schemas.microsoft.com/office/powerpoint/2010/main" val="1225758294"/>
              </p:ext>
            </p:extLst>
          </p:nvPr>
        </p:nvGraphicFramePr>
        <p:xfrm>
          <a:off x="357158" y="1357298"/>
          <a:ext cx="8215370" cy="4857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graphicEl>
                                              <a:dgm id="{17F93CCA-428D-434C-9BF0-255812B4490D}"/>
                                            </p:graphicEl>
                                          </p:spTgt>
                                        </p:tgtEl>
                                        <p:attrNameLst>
                                          <p:attrName>style.visibility</p:attrName>
                                        </p:attrNameLst>
                                      </p:cBhvr>
                                      <p:to>
                                        <p:strVal val="visible"/>
                                      </p:to>
                                    </p:set>
                                    <p:anim calcmode="lin" valueType="num">
                                      <p:cBhvr additive="base">
                                        <p:cTn id="7" dur="500" fill="hold"/>
                                        <p:tgtEl>
                                          <p:spTgt spid="10">
                                            <p:graphicEl>
                                              <a:dgm id="{17F93CCA-428D-434C-9BF0-255812B4490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graphicEl>
                                              <a:dgm id="{17F93CCA-428D-434C-9BF0-255812B4490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graphicEl>
                                              <a:dgm id="{50262802-0378-42AC-B37F-675C66E24EE5}"/>
                                            </p:graphicEl>
                                          </p:spTgt>
                                        </p:tgtEl>
                                        <p:attrNameLst>
                                          <p:attrName>style.visibility</p:attrName>
                                        </p:attrNameLst>
                                      </p:cBhvr>
                                      <p:to>
                                        <p:strVal val="visible"/>
                                      </p:to>
                                    </p:set>
                                    <p:anim calcmode="lin" valueType="num">
                                      <p:cBhvr additive="base">
                                        <p:cTn id="13" dur="500" fill="hold"/>
                                        <p:tgtEl>
                                          <p:spTgt spid="10">
                                            <p:graphicEl>
                                              <a:dgm id="{50262802-0378-42AC-B37F-675C66E24EE5}"/>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graphicEl>
                                              <a:dgm id="{50262802-0378-42AC-B37F-675C66E24EE5}"/>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graphicEl>
                                              <a:dgm id="{40CFD9D7-815B-40C0-8A04-D359B870FEA8}"/>
                                            </p:graphicEl>
                                          </p:spTgt>
                                        </p:tgtEl>
                                        <p:attrNameLst>
                                          <p:attrName>style.visibility</p:attrName>
                                        </p:attrNameLst>
                                      </p:cBhvr>
                                      <p:to>
                                        <p:strVal val="visible"/>
                                      </p:to>
                                    </p:set>
                                    <p:anim calcmode="lin" valueType="num">
                                      <p:cBhvr additive="base">
                                        <p:cTn id="19" dur="500" fill="hold"/>
                                        <p:tgtEl>
                                          <p:spTgt spid="10">
                                            <p:graphicEl>
                                              <a:dgm id="{40CFD9D7-815B-40C0-8A04-D359B870FEA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graphicEl>
                                              <a:dgm id="{40CFD9D7-815B-40C0-8A04-D359B870FEA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graphicEl>
                                              <a:dgm id="{80DD6458-0BC7-48A8-BC04-556BC786D9F9}"/>
                                            </p:graphicEl>
                                          </p:spTgt>
                                        </p:tgtEl>
                                        <p:attrNameLst>
                                          <p:attrName>style.visibility</p:attrName>
                                        </p:attrNameLst>
                                      </p:cBhvr>
                                      <p:to>
                                        <p:strVal val="visible"/>
                                      </p:to>
                                    </p:set>
                                    <p:anim calcmode="lin" valueType="num">
                                      <p:cBhvr additive="base">
                                        <p:cTn id="25" dur="500" fill="hold"/>
                                        <p:tgtEl>
                                          <p:spTgt spid="10">
                                            <p:graphicEl>
                                              <a:dgm id="{80DD6458-0BC7-48A8-BC04-556BC786D9F9}"/>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graphicEl>
                                              <a:dgm id="{80DD6458-0BC7-48A8-BC04-556BC786D9F9}"/>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graphicEl>
                                              <a:dgm id="{B3F6A347-7C81-4905-A2B0-45628C0B4994}"/>
                                            </p:graphicEl>
                                          </p:spTgt>
                                        </p:tgtEl>
                                        <p:attrNameLst>
                                          <p:attrName>style.visibility</p:attrName>
                                        </p:attrNameLst>
                                      </p:cBhvr>
                                      <p:to>
                                        <p:strVal val="visible"/>
                                      </p:to>
                                    </p:set>
                                    <p:anim calcmode="lin" valueType="num">
                                      <p:cBhvr additive="base">
                                        <p:cTn id="31" dur="500" fill="hold"/>
                                        <p:tgtEl>
                                          <p:spTgt spid="10">
                                            <p:graphicEl>
                                              <a:dgm id="{B3F6A347-7C81-4905-A2B0-45628C0B4994}"/>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graphicEl>
                                              <a:dgm id="{B3F6A347-7C81-4905-A2B0-45628C0B4994}"/>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graphicEl>
                                              <a:dgm id="{45F97FA1-F54F-4FB7-A792-E635E1421CB1}"/>
                                            </p:graphicEl>
                                          </p:spTgt>
                                        </p:tgtEl>
                                        <p:attrNameLst>
                                          <p:attrName>style.visibility</p:attrName>
                                        </p:attrNameLst>
                                      </p:cBhvr>
                                      <p:to>
                                        <p:strVal val="visible"/>
                                      </p:to>
                                    </p:set>
                                    <p:anim calcmode="lin" valueType="num">
                                      <p:cBhvr additive="base">
                                        <p:cTn id="37" dur="500" fill="hold"/>
                                        <p:tgtEl>
                                          <p:spTgt spid="10">
                                            <p:graphicEl>
                                              <a:dgm id="{45F97FA1-F54F-4FB7-A792-E635E1421CB1}"/>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graphicEl>
                                              <a:dgm id="{45F97FA1-F54F-4FB7-A792-E635E1421CB1}"/>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Reflection Point</a:t>
            </a:r>
            <a:endParaRPr lang="en-NZ" dirty="0"/>
          </a:p>
        </p:txBody>
      </p:sp>
      <p:sp>
        <p:nvSpPr>
          <p:cNvPr id="3" name="Content Placeholder 2"/>
          <p:cNvSpPr>
            <a:spLocks noGrp="1"/>
          </p:cNvSpPr>
          <p:nvPr>
            <p:ph idx="1"/>
          </p:nvPr>
        </p:nvSpPr>
        <p:spPr>
          <a:xfrm>
            <a:off x="457200" y="1935163"/>
            <a:ext cx="8229600" cy="4662189"/>
          </a:xfrm>
        </p:spPr>
        <p:txBody>
          <a:bodyPr/>
          <a:lstStyle/>
          <a:p>
            <a:r>
              <a:rPr lang="en-NZ" sz="3600" dirty="0"/>
              <a:t>To what extent </a:t>
            </a:r>
            <a:r>
              <a:rPr lang="en-NZ" sz="3600" dirty="0" smtClean="0"/>
              <a:t>do </a:t>
            </a:r>
            <a:r>
              <a:rPr lang="en-NZ" sz="3600" dirty="0"/>
              <a:t>you think your own </a:t>
            </a:r>
            <a:r>
              <a:rPr lang="en-NZ" sz="3600" dirty="0" smtClean="0"/>
              <a:t>and/or </a:t>
            </a:r>
            <a:r>
              <a:rPr lang="en-NZ" sz="3600" dirty="0"/>
              <a:t>your department’s teaching of writing aligns with these </a:t>
            </a:r>
            <a:r>
              <a:rPr lang="en-NZ" sz="3600" dirty="0" smtClean="0"/>
              <a:t>principles</a:t>
            </a:r>
            <a:r>
              <a:rPr lang="en-NZ" sz="3600" dirty="0"/>
              <a:t>?</a:t>
            </a:r>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14</a:t>
            </a:fld>
            <a:endParaRPr lang="en-US"/>
          </a:p>
        </p:txBody>
      </p:sp>
    </p:spTree>
    <p:extLst>
      <p:ext uri="{BB962C8B-B14F-4D97-AF65-F5344CB8AC3E}">
        <p14:creationId xmlns:p14="http://schemas.microsoft.com/office/powerpoint/2010/main" val="389676584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NZ" smtClean="0">
                <a:solidFill>
                  <a:schemeClr val="tx1"/>
                </a:solidFill>
              </a:rPr>
              <a:t>Four types of knowledge writers need to write well</a:t>
            </a:r>
          </a:p>
        </p:txBody>
      </p:sp>
      <p:graphicFrame>
        <p:nvGraphicFramePr>
          <p:cNvPr id="4" name="Content Placeholder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graphicEl>
                                              <a:dgm id="{C0459299-98BD-490D-B65E-6BE73E4F4F64}"/>
                                            </p:graphicEl>
                                          </p:spTgt>
                                        </p:tgtEl>
                                        <p:attrNameLst>
                                          <p:attrName>style.visibility</p:attrName>
                                        </p:attrNameLst>
                                      </p:cBhvr>
                                      <p:to>
                                        <p:strVal val="visible"/>
                                      </p:to>
                                    </p:set>
                                    <p:anim calcmode="lin" valueType="num">
                                      <p:cBhvr additive="base">
                                        <p:cTn id="7" dur="500" fill="hold"/>
                                        <p:tgtEl>
                                          <p:spTgt spid="4">
                                            <p:graphicEl>
                                              <a:dgm id="{C0459299-98BD-490D-B65E-6BE73E4F4F6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C0459299-98BD-490D-B65E-6BE73E4F4F64}"/>
                                            </p:graphic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graphicEl>
                                              <a:dgm id="{C1C3D071-341A-4F4C-9D24-776270FB78F7}"/>
                                            </p:graphicEl>
                                          </p:spTgt>
                                        </p:tgtEl>
                                        <p:attrNameLst>
                                          <p:attrName>style.visibility</p:attrName>
                                        </p:attrNameLst>
                                      </p:cBhvr>
                                      <p:to>
                                        <p:strVal val="visible"/>
                                      </p:to>
                                    </p:set>
                                    <p:anim calcmode="lin" valueType="num">
                                      <p:cBhvr additive="base">
                                        <p:cTn id="13" dur="500" fill="hold"/>
                                        <p:tgtEl>
                                          <p:spTgt spid="4">
                                            <p:graphicEl>
                                              <a:dgm id="{C1C3D071-341A-4F4C-9D24-776270FB78F7}"/>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C1C3D071-341A-4F4C-9D24-776270FB78F7}"/>
                                            </p:graphic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
                                            <p:graphicEl>
                                              <a:dgm id="{03E80F8C-46C6-413E-9282-552907BEED62}"/>
                                            </p:graphicEl>
                                          </p:spTgt>
                                        </p:tgtEl>
                                        <p:attrNameLst>
                                          <p:attrName>style.visibility</p:attrName>
                                        </p:attrNameLst>
                                      </p:cBhvr>
                                      <p:to>
                                        <p:strVal val="visible"/>
                                      </p:to>
                                    </p:set>
                                    <p:anim calcmode="lin" valueType="num">
                                      <p:cBhvr additive="base">
                                        <p:cTn id="19" dur="500" fill="hold"/>
                                        <p:tgtEl>
                                          <p:spTgt spid="4">
                                            <p:graphicEl>
                                              <a:dgm id="{03E80F8C-46C6-413E-9282-552907BEED62}"/>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03E80F8C-46C6-413E-9282-552907BEED62}"/>
                                            </p:graphic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4">
                                            <p:graphicEl>
                                              <a:dgm id="{DAACC05E-B425-4E6D-B421-E26B3484B582}"/>
                                            </p:graphicEl>
                                          </p:spTgt>
                                        </p:tgtEl>
                                        <p:attrNameLst>
                                          <p:attrName>style.visibility</p:attrName>
                                        </p:attrNameLst>
                                      </p:cBhvr>
                                      <p:to>
                                        <p:strVal val="visible"/>
                                      </p:to>
                                    </p:set>
                                    <p:anim calcmode="lin" valueType="num">
                                      <p:cBhvr additive="base">
                                        <p:cTn id="25" dur="500" fill="hold"/>
                                        <p:tgtEl>
                                          <p:spTgt spid="4">
                                            <p:graphicEl>
                                              <a:dgm id="{DAACC05E-B425-4E6D-B421-E26B3484B58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DAACC05E-B425-4E6D-B421-E26B3484B582}"/>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223838"/>
          </a:xfrm>
        </p:spPr>
        <p:txBody>
          <a:bodyPr>
            <a:normAutofit fontScale="90000"/>
          </a:bodyPr>
          <a:lstStyle/>
          <a:p>
            <a:pPr eaLnBrk="1" fontAlgn="auto" hangingPunct="1">
              <a:spcAft>
                <a:spcPts val="0"/>
              </a:spcAft>
              <a:defRPr/>
            </a:pPr>
            <a:endParaRPr lang="en-NZ" dirty="0"/>
          </a:p>
        </p:txBody>
      </p:sp>
      <p:graphicFrame>
        <p:nvGraphicFramePr>
          <p:cNvPr id="4" name="Content Placeholder 3"/>
          <p:cNvGraphicFramePr>
            <a:graphicFrameLocks noGrp="1"/>
          </p:cNvGraphicFramePr>
          <p:nvPr>
            <p:ph idx="1"/>
          </p:nvPr>
        </p:nvGraphicFramePr>
        <p:xfrm>
          <a:off x="428596" y="1357298"/>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graphicEl>
                                              <a:dgm id="{C0459299-98BD-490D-B65E-6BE73E4F4F64}"/>
                                            </p:graphicEl>
                                          </p:spTgt>
                                        </p:tgtEl>
                                        <p:attrNameLst>
                                          <p:attrName>style.visibility</p:attrName>
                                        </p:attrNameLst>
                                      </p:cBhvr>
                                      <p:to>
                                        <p:strVal val="visible"/>
                                      </p:to>
                                    </p:set>
                                    <p:anim calcmode="lin" valueType="num">
                                      <p:cBhvr additive="base">
                                        <p:cTn id="7" dur="500" fill="hold"/>
                                        <p:tgtEl>
                                          <p:spTgt spid="4">
                                            <p:graphicEl>
                                              <a:dgm id="{C0459299-98BD-490D-B65E-6BE73E4F4F6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C0459299-98BD-490D-B65E-6BE73E4F4F64}"/>
                                            </p:graphic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graphicEl>
                                              <a:dgm id="{C1C3D071-341A-4F4C-9D24-776270FB78F7}"/>
                                            </p:graphicEl>
                                          </p:spTgt>
                                        </p:tgtEl>
                                        <p:attrNameLst>
                                          <p:attrName>style.visibility</p:attrName>
                                        </p:attrNameLst>
                                      </p:cBhvr>
                                      <p:to>
                                        <p:strVal val="visible"/>
                                      </p:to>
                                    </p:set>
                                    <p:anim calcmode="lin" valueType="num">
                                      <p:cBhvr additive="base">
                                        <p:cTn id="13" dur="500" fill="hold"/>
                                        <p:tgtEl>
                                          <p:spTgt spid="4">
                                            <p:graphicEl>
                                              <a:dgm id="{C1C3D071-341A-4F4C-9D24-776270FB78F7}"/>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C1C3D071-341A-4F4C-9D24-776270FB78F7}"/>
                                            </p:graphic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
                                            <p:graphicEl>
                                              <a:dgm id="{03E80F8C-46C6-413E-9282-552907BEED62}"/>
                                            </p:graphicEl>
                                          </p:spTgt>
                                        </p:tgtEl>
                                        <p:attrNameLst>
                                          <p:attrName>style.visibility</p:attrName>
                                        </p:attrNameLst>
                                      </p:cBhvr>
                                      <p:to>
                                        <p:strVal val="visible"/>
                                      </p:to>
                                    </p:set>
                                    <p:anim calcmode="lin" valueType="num">
                                      <p:cBhvr additive="base">
                                        <p:cTn id="19" dur="500" fill="hold"/>
                                        <p:tgtEl>
                                          <p:spTgt spid="4">
                                            <p:graphicEl>
                                              <a:dgm id="{03E80F8C-46C6-413E-9282-552907BEED62}"/>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03E80F8C-46C6-413E-9282-552907BEED62}"/>
                                            </p:graphic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4">
                                            <p:graphicEl>
                                              <a:dgm id="{DAACC05E-B425-4E6D-B421-E26B3484B582}"/>
                                            </p:graphicEl>
                                          </p:spTgt>
                                        </p:tgtEl>
                                        <p:attrNameLst>
                                          <p:attrName>style.visibility</p:attrName>
                                        </p:attrNameLst>
                                      </p:cBhvr>
                                      <p:to>
                                        <p:strVal val="visible"/>
                                      </p:to>
                                    </p:set>
                                    <p:anim calcmode="lin" valueType="num">
                                      <p:cBhvr additive="base">
                                        <p:cTn id="25" dur="500" fill="hold"/>
                                        <p:tgtEl>
                                          <p:spTgt spid="4">
                                            <p:graphicEl>
                                              <a:dgm id="{DAACC05E-B425-4E6D-B421-E26B3484B58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DAACC05E-B425-4E6D-B421-E26B3484B582}"/>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Talking Point</a:t>
            </a:r>
            <a:endParaRPr lang="en-NZ" dirty="0"/>
          </a:p>
        </p:txBody>
      </p:sp>
      <p:sp>
        <p:nvSpPr>
          <p:cNvPr id="3" name="Content Placeholder 2"/>
          <p:cNvSpPr>
            <a:spLocks noGrp="1"/>
          </p:cNvSpPr>
          <p:nvPr>
            <p:ph idx="1"/>
          </p:nvPr>
        </p:nvSpPr>
        <p:spPr>
          <a:xfrm>
            <a:off x="457200" y="1935163"/>
            <a:ext cx="8229600" cy="4302149"/>
          </a:xfrm>
        </p:spPr>
        <p:txBody>
          <a:bodyPr/>
          <a:lstStyle/>
          <a:p>
            <a:r>
              <a:rPr lang="en-NZ" sz="3600" dirty="0" smtClean="0">
                <a:latin typeface="+mj-lt"/>
              </a:rPr>
              <a:t>To what extent do you think your own and/or your department’s teaching of writing focuses on each area of knowledge that students’ need to be effective in their writing?</a:t>
            </a:r>
            <a:endParaRPr lang="en-NZ" sz="3600" dirty="0">
              <a:latin typeface="+mj-lt"/>
            </a:endParaRPr>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17</a:t>
            </a:fld>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Section from DVD</a:t>
            </a:r>
            <a:endParaRPr lang="en-NZ" dirty="0"/>
          </a:p>
        </p:txBody>
      </p:sp>
      <p:sp>
        <p:nvSpPr>
          <p:cNvPr id="3" name="Content Placeholder 2"/>
          <p:cNvSpPr>
            <a:spLocks noGrp="1"/>
          </p:cNvSpPr>
          <p:nvPr>
            <p:ph idx="1"/>
          </p:nvPr>
        </p:nvSpPr>
        <p:spPr/>
        <p:txBody>
          <a:bodyPr/>
          <a:lstStyle/>
          <a:p>
            <a:pPr marL="39688" indent="0">
              <a:buNone/>
            </a:pPr>
            <a:r>
              <a:rPr lang="en-NZ" sz="4800" dirty="0" smtClean="0"/>
              <a:t>Emphasising that writing is a process section</a:t>
            </a:r>
            <a:endParaRPr lang="en-NZ" sz="48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18</a:t>
            </a:fld>
            <a:endParaRPr lang="en-US"/>
          </a:p>
        </p:txBody>
      </p:sp>
    </p:spTree>
    <p:extLst>
      <p:ext uri="{BB962C8B-B14F-4D97-AF65-F5344CB8AC3E}">
        <p14:creationId xmlns:p14="http://schemas.microsoft.com/office/powerpoint/2010/main" val="422661418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dirty="0" smtClean="0"/>
              <a:t>Talking point</a:t>
            </a:r>
            <a:endParaRPr lang="en-NZ" dirty="0"/>
          </a:p>
        </p:txBody>
      </p:sp>
      <p:sp>
        <p:nvSpPr>
          <p:cNvPr id="3" name="Content Placeholder 2"/>
          <p:cNvSpPr>
            <a:spLocks noGrp="1"/>
          </p:cNvSpPr>
          <p:nvPr>
            <p:ph idx="1"/>
          </p:nvPr>
        </p:nvSpPr>
        <p:spPr/>
        <p:txBody>
          <a:bodyPr/>
          <a:lstStyle/>
          <a:p>
            <a:pPr marL="39688" indent="0">
              <a:buNone/>
            </a:pPr>
            <a:r>
              <a:rPr lang="en-NZ" sz="4000" dirty="0" smtClean="0"/>
              <a:t>Share some thoughts or ideas on what has been shown or exemplified in these two examples.</a:t>
            </a:r>
            <a:endParaRPr lang="en-NZ" sz="40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19</a:t>
            </a:fld>
            <a:endParaRPr lang="en-US"/>
          </a:p>
        </p:txBody>
      </p:sp>
    </p:spTree>
    <p:extLst>
      <p:ext uri="{BB962C8B-B14F-4D97-AF65-F5344CB8AC3E}">
        <p14:creationId xmlns:p14="http://schemas.microsoft.com/office/powerpoint/2010/main" val="251276534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1"/>
                </a:solidFill>
              </a:rPr>
              <a:t>Presentation Outline</a:t>
            </a:r>
            <a:endParaRPr lang="en-NZ" dirty="0"/>
          </a:p>
        </p:txBody>
      </p:sp>
      <p:sp>
        <p:nvSpPr>
          <p:cNvPr id="3" name="Content Placeholder 2"/>
          <p:cNvSpPr>
            <a:spLocks noGrp="1"/>
          </p:cNvSpPr>
          <p:nvPr>
            <p:ph idx="1"/>
          </p:nvPr>
        </p:nvSpPr>
        <p:spPr/>
        <p:txBody>
          <a:bodyPr/>
          <a:lstStyle/>
          <a:p>
            <a:pPr>
              <a:buNone/>
            </a:pPr>
            <a:endParaRPr lang="en-NZ" dirty="0"/>
          </a:p>
        </p:txBody>
      </p:sp>
      <p:graphicFrame>
        <p:nvGraphicFramePr>
          <p:cNvPr id="5" name="Diagram 4"/>
          <p:cNvGraphicFramePr/>
          <p:nvPr>
            <p:extLst>
              <p:ext uri="{D42A27DB-BD31-4B8C-83A1-F6EECF244321}">
                <p14:modId xmlns:p14="http://schemas.microsoft.com/office/powerpoint/2010/main" val="2175734128"/>
              </p:ext>
            </p:extLst>
          </p:nvPr>
        </p:nvGraphicFramePr>
        <p:xfrm>
          <a:off x="428596" y="1857364"/>
          <a:ext cx="8358246"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3E51B0E6-BAF5-4827-9A5D-6D5E36B32490}"/>
                                            </p:graphicEl>
                                          </p:spTgt>
                                        </p:tgtEl>
                                        <p:attrNameLst>
                                          <p:attrName>style.visibility</p:attrName>
                                        </p:attrNameLst>
                                      </p:cBhvr>
                                      <p:to>
                                        <p:strVal val="visible"/>
                                      </p:to>
                                    </p:set>
                                    <p:anim calcmode="lin" valueType="num">
                                      <p:cBhvr additive="base">
                                        <p:cTn id="7" dur="1000" fill="hold"/>
                                        <p:tgtEl>
                                          <p:spTgt spid="5">
                                            <p:graphicEl>
                                              <a:dgm id="{3E51B0E6-BAF5-4827-9A5D-6D5E36B32490}"/>
                                            </p:graphicEl>
                                          </p:spTgt>
                                        </p:tgtEl>
                                        <p:attrNameLst>
                                          <p:attrName>ppt_x</p:attrName>
                                        </p:attrNameLst>
                                      </p:cBhvr>
                                      <p:tavLst>
                                        <p:tav tm="0">
                                          <p:val>
                                            <p:strVal val="#ppt_x"/>
                                          </p:val>
                                        </p:tav>
                                        <p:tav tm="100000">
                                          <p:val>
                                            <p:strVal val="#ppt_x"/>
                                          </p:val>
                                        </p:tav>
                                      </p:tavLst>
                                    </p:anim>
                                    <p:anim calcmode="lin" valueType="num">
                                      <p:cBhvr additive="base">
                                        <p:cTn id="8" dur="1000" fill="hold"/>
                                        <p:tgtEl>
                                          <p:spTgt spid="5">
                                            <p:graphicEl>
                                              <a:dgm id="{3E51B0E6-BAF5-4827-9A5D-6D5E36B32490}"/>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5C63A9B7-1364-4923-8DC5-5BB5AD4338B9}"/>
                                            </p:graphicEl>
                                          </p:spTgt>
                                        </p:tgtEl>
                                        <p:attrNameLst>
                                          <p:attrName>style.visibility</p:attrName>
                                        </p:attrNameLst>
                                      </p:cBhvr>
                                      <p:to>
                                        <p:strVal val="visible"/>
                                      </p:to>
                                    </p:set>
                                    <p:anim calcmode="lin" valueType="num">
                                      <p:cBhvr additive="base">
                                        <p:cTn id="13" dur="1000" fill="hold"/>
                                        <p:tgtEl>
                                          <p:spTgt spid="5">
                                            <p:graphicEl>
                                              <a:dgm id="{5C63A9B7-1364-4923-8DC5-5BB5AD4338B9}"/>
                                            </p:graphic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
                                            <p:graphicEl>
                                              <a:dgm id="{5C63A9B7-1364-4923-8DC5-5BB5AD4338B9}"/>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EA910D1D-108C-4C56-8750-A493AD3F6807}"/>
                                            </p:graphicEl>
                                          </p:spTgt>
                                        </p:tgtEl>
                                        <p:attrNameLst>
                                          <p:attrName>style.visibility</p:attrName>
                                        </p:attrNameLst>
                                      </p:cBhvr>
                                      <p:to>
                                        <p:strVal val="visible"/>
                                      </p:to>
                                    </p:set>
                                    <p:anim calcmode="lin" valueType="num">
                                      <p:cBhvr additive="base">
                                        <p:cTn id="19" dur="1000" fill="hold"/>
                                        <p:tgtEl>
                                          <p:spTgt spid="5">
                                            <p:graphicEl>
                                              <a:dgm id="{EA910D1D-108C-4C56-8750-A493AD3F6807}"/>
                                            </p:graphicEl>
                                          </p:spTgt>
                                        </p:tgtEl>
                                        <p:attrNameLst>
                                          <p:attrName>ppt_x</p:attrName>
                                        </p:attrNameLst>
                                      </p:cBhvr>
                                      <p:tavLst>
                                        <p:tav tm="0">
                                          <p:val>
                                            <p:strVal val="#ppt_x"/>
                                          </p:val>
                                        </p:tav>
                                        <p:tav tm="100000">
                                          <p:val>
                                            <p:strVal val="#ppt_x"/>
                                          </p:val>
                                        </p:tav>
                                      </p:tavLst>
                                    </p:anim>
                                    <p:anim calcmode="lin" valueType="num">
                                      <p:cBhvr additive="base">
                                        <p:cTn id="20" dur="1000" fill="hold"/>
                                        <p:tgtEl>
                                          <p:spTgt spid="5">
                                            <p:graphicEl>
                                              <a:dgm id="{EA910D1D-108C-4C56-8750-A493AD3F6807}"/>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1445C8CF-0B2B-45A3-BE11-A7D6B933B588}"/>
                                            </p:graphicEl>
                                          </p:spTgt>
                                        </p:tgtEl>
                                        <p:attrNameLst>
                                          <p:attrName>style.visibility</p:attrName>
                                        </p:attrNameLst>
                                      </p:cBhvr>
                                      <p:to>
                                        <p:strVal val="visible"/>
                                      </p:to>
                                    </p:set>
                                    <p:anim calcmode="lin" valueType="num">
                                      <p:cBhvr additive="base">
                                        <p:cTn id="25" dur="1000" fill="hold"/>
                                        <p:tgtEl>
                                          <p:spTgt spid="5">
                                            <p:graphicEl>
                                              <a:dgm id="{1445C8CF-0B2B-45A3-BE11-A7D6B933B588}"/>
                                            </p:graphicEl>
                                          </p:spTgt>
                                        </p:tgtEl>
                                        <p:attrNameLst>
                                          <p:attrName>ppt_x</p:attrName>
                                        </p:attrNameLst>
                                      </p:cBhvr>
                                      <p:tavLst>
                                        <p:tav tm="0">
                                          <p:val>
                                            <p:strVal val="#ppt_x"/>
                                          </p:val>
                                        </p:tav>
                                        <p:tav tm="100000">
                                          <p:val>
                                            <p:strVal val="#ppt_x"/>
                                          </p:val>
                                        </p:tav>
                                      </p:tavLst>
                                    </p:anim>
                                    <p:anim calcmode="lin" valueType="num">
                                      <p:cBhvr additive="base">
                                        <p:cTn id="26" dur="1000" fill="hold"/>
                                        <p:tgtEl>
                                          <p:spTgt spid="5">
                                            <p:graphicEl>
                                              <a:dgm id="{1445C8CF-0B2B-45A3-BE11-A7D6B933B588}"/>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573CA824-5B31-453F-A7E0-9FDF17036270}"/>
                                            </p:graphicEl>
                                          </p:spTgt>
                                        </p:tgtEl>
                                        <p:attrNameLst>
                                          <p:attrName>style.visibility</p:attrName>
                                        </p:attrNameLst>
                                      </p:cBhvr>
                                      <p:to>
                                        <p:strVal val="visible"/>
                                      </p:to>
                                    </p:set>
                                    <p:anim calcmode="lin" valueType="num">
                                      <p:cBhvr additive="base">
                                        <p:cTn id="31" dur="1000" fill="hold"/>
                                        <p:tgtEl>
                                          <p:spTgt spid="5">
                                            <p:graphicEl>
                                              <a:dgm id="{573CA824-5B31-453F-A7E0-9FDF17036270}"/>
                                            </p:graphicEl>
                                          </p:spTgt>
                                        </p:tgtEl>
                                        <p:attrNameLst>
                                          <p:attrName>ppt_x</p:attrName>
                                        </p:attrNameLst>
                                      </p:cBhvr>
                                      <p:tavLst>
                                        <p:tav tm="0">
                                          <p:val>
                                            <p:strVal val="#ppt_x"/>
                                          </p:val>
                                        </p:tav>
                                        <p:tav tm="100000">
                                          <p:val>
                                            <p:strVal val="#ppt_x"/>
                                          </p:val>
                                        </p:tav>
                                      </p:tavLst>
                                    </p:anim>
                                    <p:anim calcmode="lin" valueType="num">
                                      <p:cBhvr additive="base">
                                        <p:cTn id="32" dur="1000" fill="hold"/>
                                        <p:tgtEl>
                                          <p:spTgt spid="5">
                                            <p:graphicEl>
                                              <a:dgm id="{573CA824-5B31-453F-A7E0-9FDF17036270}"/>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p:cNvSpPr>
            <a:spLocks noGrp="1"/>
          </p:cNvSpPr>
          <p:nvPr>
            <p:ph type="title"/>
          </p:nvPr>
        </p:nvSpPr>
        <p:spPr>
          <a:xfrm>
            <a:off x="457200" y="704850"/>
            <a:ext cx="8229600" cy="3795713"/>
          </a:xfrm>
        </p:spPr>
        <p:txBody>
          <a:bodyPr/>
          <a:lstStyle/>
          <a:p>
            <a:pPr eaLnBrk="1" hangingPunct="1"/>
            <a:r>
              <a:rPr lang="en-NZ" smtClean="0">
                <a:solidFill>
                  <a:schemeClr val="tx1"/>
                </a:solidFill>
              </a:rPr>
              <a:t>Seven Effective Instructional Practices</a:t>
            </a:r>
            <a:r>
              <a:rPr lang="en-NZ" smtClean="0"/>
              <a:t/>
            </a:r>
            <a:br>
              <a:rPr lang="en-NZ" smtClean="0"/>
            </a:br>
            <a:endParaRPr lang="en-NZ"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082110518"/>
              </p:ext>
            </p:extLst>
          </p:nvPr>
        </p:nvGraphicFramePr>
        <p:xfrm>
          <a:off x="457200" y="571480"/>
          <a:ext cx="8229600" cy="5753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graphicEl>
                                              <a:dgm id="{C2A437D1-EB7A-4961-B34E-26EB17044B1E}"/>
                                            </p:graphicEl>
                                          </p:spTgt>
                                        </p:tgtEl>
                                        <p:attrNameLst>
                                          <p:attrName>style.visibility</p:attrName>
                                        </p:attrNameLst>
                                      </p:cBhvr>
                                      <p:to>
                                        <p:strVal val="visible"/>
                                      </p:to>
                                    </p:set>
                                    <p:anim calcmode="lin" valueType="num">
                                      <p:cBhvr additive="base">
                                        <p:cTn id="7" dur="500" fill="hold"/>
                                        <p:tgtEl>
                                          <p:spTgt spid="8">
                                            <p:graphicEl>
                                              <a:dgm id="{C2A437D1-EB7A-4961-B34E-26EB17044B1E}"/>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graphicEl>
                                              <a:dgm id="{C2A437D1-EB7A-4961-B34E-26EB17044B1E}"/>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graphicEl>
                                              <a:dgm id="{5A183BCA-041F-4E91-9AAF-74D17B7FE514}"/>
                                            </p:graphicEl>
                                          </p:spTgt>
                                        </p:tgtEl>
                                        <p:attrNameLst>
                                          <p:attrName>style.visibility</p:attrName>
                                        </p:attrNameLst>
                                      </p:cBhvr>
                                      <p:to>
                                        <p:strVal val="visible"/>
                                      </p:to>
                                    </p:set>
                                    <p:anim calcmode="lin" valueType="num">
                                      <p:cBhvr additive="base">
                                        <p:cTn id="13" dur="500" fill="hold"/>
                                        <p:tgtEl>
                                          <p:spTgt spid="8">
                                            <p:graphicEl>
                                              <a:dgm id="{5A183BCA-041F-4E91-9AAF-74D17B7FE51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graphicEl>
                                              <a:dgm id="{5A183BCA-041F-4E91-9AAF-74D17B7FE51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graphicEl>
                                              <a:dgm id="{A76B2D5C-25C1-4C9A-B451-2BF041C5A86B}"/>
                                            </p:graphicEl>
                                          </p:spTgt>
                                        </p:tgtEl>
                                        <p:attrNameLst>
                                          <p:attrName>style.visibility</p:attrName>
                                        </p:attrNameLst>
                                      </p:cBhvr>
                                      <p:to>
                                        <p:strVal val="visible"/>
                                      </p:to>
                                    </p:set>
                                    <p:anim calcmode="lin" valueType="num">
                                      <p:cBhvr additive="base">
                                        <p:cTn id="19" dur="500" fill="hold"/>
                                        <p:tgtEl>
                                          <p:spTgt spid="8">
                                            <p:graphicEl>
                                              <a:dgm id="{A76B2D5C-25C1-4C9A-B451-2BF041C5A86B}"/>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graphicEl>
                                              <a:dgm id="{A76B2D5C-25C1-4C9A-B451-2BF041C5A86B}"/>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graphicEl>
                                              <a:dgm id="{FB1E5F0B-1153-425B-87B6-0D04AD081394}"/>
                                            </p:graphicEl>
                                          </p:spTgt>
                                        </p:tgtEl>
                                        <p:attrNameLst>
                                          <p:attrName>style.visibility</p:attrName>
                                        </p:attrNameLst>
                                      </p:cBhvr>
                                      <p:to>
                                        <p:strVal val="visible"/>
                                      </p:to>
                                    </p:set>
                                    <p:anim calcmode="lin" valueType="num">
                                      <p:cBhvr additive="base">
                                        <p:cTn id="25" dur="500" fill="hold"/>
                                        <p:tgtEl>
                                          <p:spTgt spid="8">
                                            <p:graphicEl>
                                              <a:dgm id="{FB1E5F0B-1153-425B-87B6-0D04AD081394}"/>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graphicEl>
                                              <a:dgm id="{FB1E5F0B-1153-425B-87B6-0D04AD081394}"/>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07317048"/>
              </p:ext>
            </p:extLst>
          </p:nvPr>
        </p:nvGraphicFramePr>
        <p:xfrm>
          <a:off x="457200" y="571480"/>
          <a:ext cx="8229600" cy="5753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32264C17-F360-4B45-A189-6E5CF83511DA}"/>
                                            </p:graphicEl>
                                          </p:spTgt>
                                        </p:tgtEl>
                                        <p:attrNameLst>
                                          <p:attrName>style.visibility</p:attrName>
                                        </p:attrNameLst>
                                      </p:cBhvr>
                                      <p:to>
                                        <p:strVal val="visible"/>
                                      </p:to>
                                    </p:set>
                                    <p:anim calcmode="lin" valueType="num">
                                      <p:cBhvr additive="base">
                                        <p:cTn id="7" dur="500" fill="hold"/>
                                        <p:tgtEl>
                                          <p:spTgt spid="4">
                                            <p:graphicEl>
                                              <a:dgm id="{32264C17-F360-4B45-A189-6E5CF83511DA}"/>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32264C17-F360-4B45-A189-6E5CF83511DA}"/>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F3545602-417E-4243-A069-F193EF6FB13B}"/>
                                            </p:graphicEl>
                                          </p:spTgt>
                                        </p:tgtEl>
                                        <p:attrNameLst>
                                          <p:attrName>style.visibility</p:attrName>
                                        </p:attrNameLst>
                                      </p:cBhvr>
                                      <p:to>
                                        <p:strVal val="visible"/>
                                      </p:to>
                                    </p:set>
                                    <p:anim calcmode="lin" valueType="num">
                                      <p:cBhvr additive="base">
                                        <p:cTn id="13" dur="500" fill="hold"/>
                                        <p:tgtEl>
                                          <p:spTgt spid="4">
                                            <p:graphicEl>
                                              <a:dgm id="{F3545602-417E-4243-A069-F193EF6FB13B}"/>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F3545602-417E-4243-A069-F193EF6FB13B}"/>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62852CBB-8E89-4D87-AA8B-A0611E2A2703}"/>
                                            </p:graphicEl>
                                          </p:spTgt>
                                        </p:tgtEl>
                                        <p:attrNameLst>
                                          <p:attrName>style.visibility</p:attrName>
                                        </p:attrNameLst>
                                      </p:cBhvr>
                                      <p:to>
                                        <p:strVal val="visible"/>
                                      </p:to>
                                    </p:set>
                                    <p:anim calcmode="lin" valueType="num">
                                      <p:cBhvr additive="base">
                                        <p:cTn id="19" dur="500" fill="hold"/>
                                        <p:tgtEl>
                                          <p:spTgt spid="4">
                                            <p:graphicEl>
                                              <a:dgm id="{62852CBB-8E89-4D87-AA8B-A0611E2A2703}"/>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62852CBB-8E89-4D87-AA8B-A0611E2A2703}"/>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Talking Points</a:t>
            </a:r>
            <a:endParaRPr lang="en-NZ" dirty="0"/>
          </a:p>
        </p:txBody>
      </p:sp>
      <p:sp>
        <p:nvSpPr>
          <p:cNvPr id="3" name="Content Placeholder 2"/>
          <p:cNvSpPr>
            <a:spLocks noGrp="1"/>
          </p:cNvSpPr>
          <p:nvPr>
            <p:ph idx="1"/>
          </p:nvPr>
        </p:nvSpPr>
        <p:spPr>
          <a:xfrm>
            <a:off x="457200" y="1935163"/>
            <a:ext cx="8229600" cy="4158133"/>
          </a:xfrm>
        </p:spPr>
        <p:txBody>
          <a:bodyPr/>
          <a:lstStyle/>
          <a:p>
            <a:r>
              <a:rPr lang="en-NZ" sz="3200" dirty="0" smtClean="0">
                <a:latin typeface="+mj-lt"/>
              </a:rPr>
              <a:t>To what extent to you think your own and your department’s teaching of writing aligns with these seven effective practices?</a:t>
            </a:r>
          </a:p>
          <a:p>
            <a:r>
              <a:rPr lang="en-NZ" sz="3200" dirty="0" smtClean="0">
                <a:latin typeface="+mj-lt"/>
              </a:rPr>
              <a:t>Where would you start if you were going to make a change in your teaching of writing?</a:t>
            </a:r>
          </a:p>
          <a:p>
            <a:r>
              <a:rPr lang="en-NZ" sz="3200" dirty="0" smtClean="0">
                <a:latin typeface="+mj-lt"/>
              </a:rPr>
              <a:t>How might this resource assist you in PD around the teaching of writing?</a:t>
            </a:r>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23</a:t>
            </a:fld>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Section from DVD</a:t>
            </a:r>
            <a:endParaRPr lang="en-NZ" dirty="0"/>
          </a:p>
        </p:txBody>
      </p:sp>
      <p:sp>
        <p:nvSpPr>
          <p:cNvPr id="3" name="Content Placeholder 2"/>
          <p:cNvSpPr>
            <a:spLocks noGrp="1"/>
          </p:cNvSpPr>
          <p:nvPr>
            <p:ph idx="1"/>
          </p:nvPr>
        </p:nvSpPr>
        <p:spPr/>
        <p:txBody>
          <a:bodyPr/>
          <a:lstStyle/>
          <a:p>
            <a:pPr marL="39688" indent="0">
              <a:buNone/>
            </a:pPr>
            <a:r>
              <a:rPr lang="en-NZ" sz="3600" dirty="0" smtClean="0"/>
              <a:t>Goal directed work and inquiry section</a:t>
            </a:r>
            <a:endParaRPr lang="en-NZ" sz="36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24</a:t>
            </a:fld>
            <a:endParaRPr lang="en-US"/>
          </a:p>
        </p:txBody>
      </p:sp>
    </p:spTree>
    <p:extLst>
      <p:ext uri="{BB962C8B-B14F-4D97-AF65-F5344CB8AC3E}">
        <p14:creationId xmlns:p14="http://schemas.microsoft.com/office/powerpoint/2010/main" val="383013741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19256" cy="3816424"/>
          </a:xfrm>
        </p:spPr>
        <p:txBody>
          <a:bodyPr/>
          <a:lstStyle/>
          <a:p>
            <a:r>
              <a:rPr lang="en-NZ" dirty="0" smtClean="0"/>
              <a:t>Questions?</a:t>
            </a:r>
            <a:br>
              <a:rPr lang="en-NZ" dirty="0" smtClean="0"/>
            </a:br>
            <a:r>
              <a:rPr lang="en-NZ" dirty="0" smtClean="0"/>
              <a:t>Queries?</a:t>
            </a:r>
            <a:br>
              <a:rPr lang="en-NZ" dirty="0" smtClean="0"/>
            </a:br>
            <a:r>
              <a:rPr lang="en-NZ" dirty="0" smtClean="0"/>
              <a:t>Comments?</a:t>
            </a:r>
            <a:endParaRPr lang="en-NZ"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25</a:t>
            </a:fld>
            <a:endParaRPr lang="en-US"/>
          </a:p>
        </p:txBody>
      </p:sp>
    </p:spTree>
    <p:extLst>
      <p:ext uri="{BB962C8B-B14F-4D97-AF65-F5344CB8AC3E}">
        <p14:creationId xmlns:p14="http://schemas.microsoft.com/office/powerpoint/2010/main" val="281713765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4000" dirty="0" smtClean="0"/>
              <a:t>Ten ideas on how you could use this resource in PD in your department…</a:t>
            </a:r>
            <a:endParaRPr lang="en-NZ" sz="4000" dirty="0"/>
          </a:p>
        </p:txBody>
      </p:sp>
      <p:sp>
        <p:nvSpPr>
          <p:cNvPr id="3" name="Content Placeholder 2"/>
          <p:cNvSpPr>
            <a:spLocks noGrp="1"/>
          </p:cNvSpPr>
          <p:nvPr>
            <p:ph idx="1"/>
          </p:nvPr>
        </p:nvSpPr>
        <p:spPr/>
        <p:txBody>
          <a:bodyPr/>
          <a:lstStyle/>
          <a:p>
            <a:pPr marL="496888" indent="-457200">
              <a:buAutoNum type="arabicPeriod"/>
            </a:pPr>
            <a:r>
              <a:rPr lang="en-NZ" sz="2000" dirty="0" smtClean="0"/>
              <a:t>Have a session like this one to introduce the key ideas and the resource to everyone.</a:t>
            </a:r>
          </a:p>
          <a:p>
            <a:pPr marL="496888" indent="-457200">
              <a:buAutoNum type="arabicPeriod"/>
            </a:pPr>
            <a:r>
              <a:rPr lang="en-NZ" sz="2000" dirty="0" smtClean="0"/>
              <a:t>At each of seven department PD </a:t>
            </a:r>
            <a:r>
              <a:rPr lang="en-NZ" sz="2000" dirty="0" err="1" smtClean="0"/>
              <a:t>mtgs</a:t>
            </a:r>
            <a:r>
              <a:rPr lang="en-NZ" sz="2000" dirty="0" smtClean="0"/>
              <a:t> play one of the seven effective practice examples and discuss – also copy and read the information about that practice from the teacher’s book resource.  In addition you could look at Appendix 3 and the suggested activities that link to each practice. Discuss how the department could improve their work on this practice. </a:t>
            </a:r>
          </a:p>
          <a:p>
            <a:pPr marL="496888" indent="-457200">
              <a:buFont typeface="Wingdings 2" pitchFamily="1" charset="2"/>
              <a:buAutoNum type="arabicPeriod"/>
            </a:pPr>
            <a:r>
              <a:rPr lang="en-NZ" sz="2000" dirty="0" smtClean="0"/>
              <a:t>Give </a:t>
            </a:r>
            <a:r>
              <a:rPr lang="en-NZ" sz="2000" dirty="0"/>
              <a:t>everyone a copy of different sections from the </a:t>
            </a:r>
            <a:r>
              <a:rPr lang="en-NZ" sz="2000" dirty="0" smtClean="0"/>
              <a:t>teachers’ </a:t>
            </a:r>
            <a:r>
              <a:rPr lang="en-NZ" sz="2000" dirty="0"/>
              <a:t>resource to read before a dept. PD </a:t>
            </a:r>
            <a:r>
              <a:rPr lang="en-NZ" sz="2000" dirty="0" err="1"/>
              <a:t>mtg</a:t>
            </a:r>
            <a:r>
              <a:rPr lang="en-NZ" sz="2000" dirty="0"/>
              <a:t> and then discuss the ideas and implications.  Could view related segments from the DVD</a:t>
            </a:r>
            <a:r>
              <a:rPr lang="en-NZ" sz="2000" dirty="0" smtClean="0"/>
              <a:t>.</a:t>
            </a:r>
          </a:p>
          <a:p>
            <a:pPr marL="496888" indent="-457200">
              <a:buFont typeface="Wingdings 2" pitchFamily="1" charset="2"/>
              <a:buAutoNum type="arabicPeriod"/>
            </a:pPr>
            <a:r>
              <a:rPr lang="en-NZ" sz="2000" dirty="0" smtClean="0"/>
              <a:t>Watch </a:t>
            </a:r>
            <a:r>
              <a:rPr lang="en-NZ" sz="2000" dirty="0"/>
              <a:t>each of the ‘Play by School’ options in 4 department PD </a:t>
            </a:r>
            <a:r>
              <a:rPr lang="en-NZ" sz="2000" dirty="0" err="1"/>
              <a:t>mtgs</a:t>
            </a:r>
            <a:r>
              <a:rPr lang="en-NZ" sz="2000" dirty="0"/>
              <a:t> and discuss the things you notice and take from the work of each of the teachers</a:t>
            </a:r>
            <a:r>
              <a:rPr lang="en-NZ" sz="2000" dirty="0" smtClean="0"/>
              <a:t>. </a:t>
            </a:r>
            <a:endParaRPr lang="en-NZ" sz="2000" dirty="0"/>
          </a:p>
          <a:p>
            <a:pPr marL="496888" indent="-457200">
              <a:buAutoNum type="arabicPeriod"/>
            </a:pPr>
            <a:endParaRPr lang="en-NZ" sz="2000" dirty="0"/>
          </a:p>
          <a:p>
            <a:pPr marL="39688" indent="0">
              <a:buNone/>
            </a:pPr>
            <a:endParaRPr lang="en-NZ" sz="24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26</a:t>
            </a:fld>
            <a:endParaRPr lang="en-US"/>
          </a:p>
        </p:txBody>
      </p:sp>
    </p:spTree>
    <p:extLst>
      <p:ext uri="{BB962C8B-B14F-4D97-AF65-F5344CB8AC3E}">
        <p14:creationId xmlns:p14="http://schemas.microsoft.com/office/powerpoint/2010/main" val="52236636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52736"/>
          </a:xfrm>
        </p:spPr>
        <p:txBody>
          <a:bodyPr/>
          <a:lstStyle/>
          <a:p>
            <a:r>
              <a:rPr lang="en-NZ" sz="4000" dirty="0" err="1" smtClean="0"/>
              <a:t>Contd</a:t>
            </a:r>
            <a:r>
              <a:rPr lang="en-NZ" sz="4000" dirty="0" smtClean="0"/>
              <a:t>…</a:t>
            </a:r>
            <a:endParaRPr lang="en-NZ" sz="4000" dirty="0"/>
          </a:p>
        </p:txBody>
      </p:sp>
      <p:sp>
        <p:nvSpPr>
          <p:cNvPr id="3" name="Content Placeholder 2"/>
          <p:cNvSpPr>
            <a:spLocks noGrp="1"/>
          </p:cNvSpPr>
          <p:nvPr>
            <p:ph idx="1"/>
          </p:nvPr>
        </p:nvSpPr>
        <p:spPr>
          <a:xfrm>
            <a:off x="457200" y="1196753"/>
            <a:ext cx="8229600" cy="5661248"/>
          </a:xfrm>
        </p:spPr>
        <p:txBody>
          <a:bodyPr/>
          <a:lstStyle/>
          <a:p>
            <a:pPr marL="496888" indent="-457200">
              <a:buAutoNum type="arabicPeriod" startAt="5"/>
            </a:pPr>
            <a:r>
              <a:rPr lang="en-NZ" sz="2000" dirty="0" smtClean="0"/>
              <a:t>Look at the section on Assessment in the teacher’s book and discuss this in relation to the practices your department adopts in relation to writing.</a:t>
            </a:r>
          </a:p>
          <a:p>
            <a:pPr marL="496888" indent="-457200">
              <a:buAutoNum type="arabicPeriod" startAt="5"/>
            </a:pPr>
            <a:r>
              <a:rPr lang="en-NZ" sz="2000" dirty="0" smtClean="0"/>
              <a:t>Look at how the ideas link to the NZC pedagogies by reading this short section in the book.</a:t>
            </a:r>
          </a:p>
          <a:p>
            <a:pPr marL="496888" indent="-457200">
              <a:buAutoNum type="arabicPeriod" startAt="5"/>
            </a:pPr>
            <a:r>
              <a:rPr lang="en-NZ" sz="2000" dirty="0" smtClean="0"/>
              <a:t>Give everyone a copy of Appendix 3 as a resource to help with planning.</a:t>
            </a:r>
          </a:p>
          <a:p>
            <a:pPr marL="496888" indent="-457200">
              <a:buAutoNum type="arabicPeriod" startAt="5"/>
            </a:pPr>
            <a:r>
              <a:rPr lang="en-NZ" sz="2000" dirty="0" smtClean="0"/>
              <a:t>Copy and discuss the ideas in Appendix 1 and/or 2 and see how applicable they may be to the work of your department.</a:t>
            </a:r>
          </a:p>
          <a:p>
            <a:pPr marL="496888" indent="-457200">
              <a:buAutoNum type="arabicPeriod" startAt="5"/>
            </a:pPr>
            <a:r>
              <a:rPr lang="en-NZ" sz="2000" dirty="0" smtClean="0"/>
              <a:t>Make copies of the Lit Review of the resource for those teachers interested in following up on the research evidence or further studies that support each practice.</a:t>
            </a:r>
          </a:p>
          <a:p>
            <a:pPr marL="496888" indent="-457200">
              <a:buAutoNum type="arabicPeriod" startAt="5"/>
            </a:pPr>
            <a:r>
              <a:rPr lang="en-NZ" sz="2000" dirty="0" smtClean="0"/>
              <a:t>Use the principles, 4 areas of knowledge and skill and the seven effective practices (+ ideas from Appendix 3 and each of the Classroom examples summaries </a:t>
            </a:r>
            <a:r>
              <a:rPr lang="en-NZ" sz="2000" dirty="0" err="1" smtClean="0"/>
              <a:t>etc</a:t>
            </a:r>
            <a:r>
              <a:rPr lang="en-NZ" sz="2000" dirty="0" smtClean="0"/>
              <a:t>) as a tool or lens through which you can review your department’s writing programme and units…</a:t>
            </a:r>
          </a:p>
          <a:p>
            <a:pPr marL="39688" indent="0">
              <a:buNone/>
            </a:pPr>
            <a:endParaRPr lang="en-NZ" sz="24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27</a:t>
            </a:fld>
            <a:endParaRPr lang="en-US"/>
          </a:p>
        </p:txBody>
      </p:sp>
    </p:spTree>
    <p:extLst>
      <p:ext uri="{BB962C8B-B14F-4D97-AF65-F5344CB8AC3E}">
        <p14:creationId xmlns:p14="http://schemas.microsoft.com/office/powerpoint/2010/main" val="255473645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1628800"/>
          </a:xfrm>
        </p:spPr>
        <p:txBody>
          <a:bodyPr/>
          <a:lstStyle/>
          <a:p>
            <a:r>
              <a:rPr lang="en-NZ" dirty="0" smtClean="0"/>
              <a:t>Supplementary slides</a:t>
            </a:r>
            <a:endParaRPr lang="en-NZ" dirty="0"/>
          </a:p>
        </p:txBody>
      </p:sp>
      <p:sp>
        <p:nvSpPr>
          <p:cNvPr id="3" name="Content Placeholder 2"/>
          <p:cNvSpPr>
            <a:spLocks noGrp="1"/>
          </p:cNvSpPr>
          <p:nvPr>
            <p:ph idx="1"/>
          </p:nvPr>
        </p:nvSpPr>
        <p:spPr>
          <a:xfrm>
            <a:off x="899592" y="2636912"/>
            <a:ext cx="7499176" cy="2448272"/>
          </a:xfrm>
        </p:spPr>
        <p:txBody>
          <a:bodyPr/>
          <a:lstStyle/>
          <a:p>
            <a:pPr marL="39688" indent="0">
              <a:buNone/>
            </a:pPr>
            <a:r>
              <a:rPr lang="en-US" sz="3200" dirty="0" smtClean="0"/>
              <a:t>A summary from some key studies about effective ways of teaching writing that show the evidence behind the seven practices.</a:t>
            </a:r>
            <a:endParaRPr lang="en-NZ" sz="2800"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28</a:t>
            </a:fld>
            <a:endParaRPr lang="en-US"/>
          </a:p>
        </p:txBody>
      </p:sp>
    </p:spTree>
    <p:extLst>
      <p:ext uri="{BB962C8B-B14F-4D97-AF65-F5344CB8AC3E}">
        <p14:creationId xmlns:p14="http://schemas.microsoft.com/office/powerpoint/2010/main" val="30629337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reeform 1"/>
          <p:cNvSpPr>
            <a:spLocks/>
          </p:cNvSpPr>
          <p:nvPr/>
        </p:nvSpPr>
        <p:spPr bwMode="auto">
          <a:xfrm>
            <a:off x="-9525" y="-7938"/>
            <a:ext cx="9163050" cy="1041401"/>
          </a:xfrm>
          <a:custGeom>
            <a:avLst/>
            <a:gdLst>
              <a:gd name="T0" fmla="*/ 9333 w 21600"/>
              <a:gd name="T1" fmla="*/ 3182 h 21600"/>
              <a:gd name="T2" fmla="*/ 4035560 w 21600"/>
              <a:gd name="T3" fmla="*/ 0 h 21600"/>
              <a:gd name="T4" fmla="*/ 6943555 w 21600"/>
              <a:gd name="T5" fmla="*/ 582606 h 21600"/>
              <a:gd name="T6" fmla="*/ 9153717 w 21600"/>
              <a:gd name="T7" fmla="*/ 87314 h 21600"/>
              <a:gd name="T8" fmla="*/ 9163050 w 21600"/>
              <a:gd name="T9" fmla="*/ 338118 h 21600"/>
              <a:gd name="T10" fmla="*/ 6829441 w 21600"/>
              <a:gd name="T11" fmla="*/ 696919 h 21600"/>
              <a:gd name="T12" fmla="*/ 2362031 w 21600"/>
              <a:gd name="T13" fmla="*/ 319074 h 21600"/>
              <a:gd name="T14" fmla="*/ 0 w 21600"/>
              <a:gd name="T15" fmla="*/ 1041401 h 21600"/>
              <a:gd name="T16" fmla="*/ 9333 w 21600"/>
              <a:gd name="T17" fmla="*/ 3182 h 21600"/>
              <a:gd name="T18" fmla="*/ 9333 w 21600"/>
              <a:gd name="T19" fmla="*/ 318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22" y="66"/>
                </a:moveTo>
                <a:lnTo>
                  <a:pt x="9513" y="0"/>
                </a:lnTo>
                <a:cubicBezTo>
                  <a:pt x="10276" y="3326"/>
                  <a:pt x="14325" y="12084"/>
                  <a:pt x="16368" y="12084"/>
                </a:cubicBezTo>
                <a:cubicBezTo>
                  <a:pt x="18412" y="12084"/>
                  <a:pt x="20679" y="5005"/>
                  <a:pt x="21578" y="1811"/>
                </a:cubicBezTo>
                <a:lnTo>
                  <a:pt x="21600" y="7013"/>
                </a:lnTo>
                <a:cubicBezTo>
                  <a:pt x="21218" y="8462"/>
                  <a:pt x="18771" y="14521"/>
                  <a:pt x="16099" y="14455"/>
                </a:cubicBezTo>
                <a:cubicBezTo>
                  <a:pt x="13427" y="14389"/>
                  <a:pt x="8252" y="5433"/>
                  <a:pt x="5568" y="6618"/>
                </a:cubicBezTo>
                <a:cubicBezTo>
                  <a:pt x="2807" y="6882"/>
                  <a:pt x="1010" y="15871"/>
                  <a:pt x="0" y="21600"/>
                </a:cubicBezTo>
                <a:lnTo>
                  <a:pt x="22" y="66"/>
                </a:lnTo>
                <a:close/>
                <a:moveTo>
                  <a:pt x="22" y="66"/>
                </a:moveTo>
              </a:path>
            </a:pathLst>
          </a:custGeom>
          <a:gradFill rotWithShape="0">
            <a:gsLst>
              <a:gs pos="0">
                <a:srgbClr val="4D6CA7">
                  <a:alpha val="45000"/>
                </a:srgbClr>
              </a:gs>
              <a:gs pos="100000">
                <a:srgbClr val="C90B00">
                  <a:alpha val="54999"/>
                </a:srgbClr>
              </a:gs>
            </a:gsLst>
            <a:lin ang="5400000" scaled="1"/>
          </a:gradFill>
          <a:ln w="9525" cap="flat">
            <a:noFill/>
            <a:round/>
            <a:headEnd type="none" w="med" len="med"/>
            <a:tailEnd type="none" w="med" len="med"/>
          </a:ln>
        </p:spPr>
        <p:txBody>
          <a:bodyPr lIns="0" tIns="0" rIns="0" bIns="0"/>
          <a:lstStyle/>
          <a:p>
            <a:endParaRPr lang="en-NZ"/>
          </a:p>
        </p:txBody>
      </p:sp>
      <p:sp>
        <p:nvSpPr>
          <p:cNvPr id="29698" name="Freeform 2"/>
          <p:cNvSpPr>
            <a:spLocks/>
          </p:cNvSpPr>
          <p:nvPr/>
        </p:nvSpPr>
        <p:spPr bwMode="auto">
          <a:xfrm>
            <a:off x="4381500" y="-7938"/>
            <a:ext cx="4762500" cy="606426"/>
          </a:xfrm>
          <a:custGeom>
            <a:avLst/>
            <a:gdLst/>
            <a:ahLst/>
            <a:cxnLst>
              <a:cxn ang="0">
                <a:pos x="0" y="0"/>
              </a:cxn>
              <a:cxn ang="0">
                <a:pos x="12010" y="20475"/>
              </a:cxn>
              <a:cxn ang="0">
                <a:pos x="21600" y="6752"/>
              </a:cxn>
              <a:cxn ang="0">
                <a:pos x="21600" y="218"/>
              </a:cxn>
              <a:cxn ang="0">
                <a:pos x="0" y="0"/>
              </a:cxn>
              <a:cxn ang="0">
                <a:pos x="0" y="0"/>
              </a:cxn>
            </a:cxnLst>
            <a:rect l="0" t="0" r="r" b="b"/>
            <a:pathLst>
              <a:path w="21600" h="20552">
                <a:moveTo>
                  <a:pt x="0" y="0"/>
                </a:moveTo>
                <a:cubicBezTo>
                  <a:pt x="1253" y="3703"/>
                  <a:pt x="8410" y="19349"/>
                  <a:pt x="12010" y="20475"/>
                </a:cubicBezTo>
                <a:cubicBezTo>
                  <a:pt x="15610" y="21600"/>
                  <a:pt x="20002" y="10128"/>
                  <a:pt x="21600" y="6752"/>
                </a:cubicBezTo>
                <a:lnTo>
                  <a:pt x="21600" y="218"/>
                </a:lnTo>
                <a:lnTo>
                  <a:pt x="0" y="0"/>
                </a:lnTo>
                <a:close/>
                <a:moveTo>
                  <a:pt x="0" y="0"/>
                </a:moveTo>
              </a:path>
            </a:pathLst>
          </a:custGeom>
          <a:gradFill rotWithShape="0">
            <a:gsLst>
              <a:gs pos="0">
                <a:srgbClr val="941100">
                  <a:alpha val="29999"/>
                </a:srgbClr>
              </a:gs>
              <a:gs pos="80000">
                <a:srgbClr val="5480D1">
                  <a:alpha val="42000"/>
                </a:srgbClr>
              </a:gs>
              <a:gs pos="100000">
                <a:srgbClr val="5480D1">
                  <a:alpha val="45000"/>
                </a:srgbClr>
              </a:gs>
            </a:gsLst>
            <a:lin ang="5400000" scaled="1"/>
          </a:gradFill>
          <a:ln w="9525" cap="flat">
            <a:noFill/>
            <a:round/>
            <a:headEnd type="none" w="med" len="med"/>
            <a:tailEnd type="none" w="med" len="med"/>
          </a:ln>
        </p:spPr>
        <p:txBody>
          <a:bodyPr lIns="0" tIns="0" rIns="0" bIns="0"/>
          <a:lstStyle/>
          <a:p>
            <a:pPr>
              <a:defRPr/>
            </a:pPr>
            <a:endParaRPr lang="en-NZ"/>
          </a:p>
        </p:txBody>
      </p:sp>
      <p:grpSp>
        <p:nvGrpSpPr>
          <p:cNvPr id="40966" name="Group 3"/>
          <p:cNvGrpSpPr>
            <a:grpSpLocks/>
          </p:cNvGrpSpPr>
          <p:nvPr/>
        </p:nvGrpSpPr>
        <p:grpSpPr bwMode="auto">
          <a:xfrm>
            <a:off x="-4763" y="-23813"/>
            <a:ext cx="9153526" cy="1047751"/>
            <a:chOff x="0" y="0"/>
            <a:chExt cx="5767" cy="660"/>
          </a:xfrm>
        </p:grpSpPr>
        <p:grpSp>
          <p:nvGrpSpPr>
            <p:cNvPr id="40969" name="Group 4"/>
            <p:cNvGrpSpPr>
              <a:grpSpLocks/>
            </p:cNvGrpSpPr>
            <p:nvPr/>
          </p:nvGrpSpPr>
          <p:grpSpPr bwMode="auto">
            <a:xfrm>
              <a:off x="0" y="0"/>
              <a:ext cx="5756" cy="660"/>
              <a:chOff x="0" y="0"/>
              <a:chExt cx="5756" cy="660"/>
            </a:xfrm>
          </p:grpSpPr>
          <p:pic>
            <p:nvPicPr>
              <p:cNvPr id="40972" name="Picture 5"/>
              <p:cNvPicPr>
                <a:picLocks noChangeArrowheads="1"/>
              </p:cNvPicPr>
              <p:nvPr/>
            </p:nvPicPr>
            <p:blipFill>
              <a:blip r:embed="rId2" cstate="print"/>
              <a:srcRect/>
              <a:stretch>
                <a:fillRect/>
              </a:stretch>
            </p:blipFill>
            <p:spPr bwMode="auto">
              <a:xfrm>
                <a:off x="0" y="0"/>
                <a:ext cx="5756" cy="660"/>
              </a:xfrm>
              <a:prstGeom prst="rect">
                <a:avLst/>
              </a:prstGeom>
              <a:noFill/>
              <a:ln w="9525">
                <a:noFill/>
                <a:miter lim="800000"/>
                <a:headEnd/>
                <a:tailEnd/>
              </a:ln>
            </p:spPr>
          </p:pic>
        </p:grpSp>
        <p:grpSp>
          <p:nvGrpSpPr>
            <p:cNvPr id="40970" name="Group 6"/>
            <p:cNvGrpSpPr>
              <a:grpSpLocks/>
            </p:cNvGrpSpPr>
            <p:nvPr/>
          </p:nvGrpSpPr>
          <p:grpSpPr bwMode="auto">
            <a:xfrm>
              <a:off x="0" y="46"/>
              <a:ext cx="5767" cy="572"/>
              <a:chOff x="0" y="0"/>
              <a:chExt cx="5767" cy="572"/>
            </a:xfrm>
          </p:grpSpPr>
          <p:pic>
            <p:nvPicPr>
              <p:cNvPr id="40971" name="Picture 7"/>
              <p:cNvPicPr>
                <a:picLocks noChangeArrowheads="1"/>
              </p:cNvPicPr>
              <p:nvPr/>
            </p:nvPicPr>
            <p:blipFill>
              <a:blip r:embed="rId3" cstate="print"/>
              <a:srcRect/>
              <a:stretch>
                <a:fillRect/>
              </a:stretch>
            </p:blipFill>
            <p:spPr bwMode="auto">
              <a:xfrm>
                <a:off x="0" y="0"/>
                <a:ext cx="5767" cy="572"/>
              </a:xfrm>
              <a:prstGeom prst="rect">
                <a:avLst/>
              </a:prstGeom>
              <a:noFill/>
              <a:ln w="9525">
                <a:noFill/>
                <a:miter lim="800000"/>
                <a:headEnd/>
                <a:tailEnd/>
              </a:ln>
            </p:spPr>
          </p:pic>
        </p:grpSp>
      </p:grpSp>
      <p:sp>
        <p:nvSpPr>
          <p:cNvPr id="40967" name="Rectangle 8"/>
          <p:cNvSpPr>
            <a:spLocks noGrp="1" noChangeArrowheads="1"/>
          </p:cNvSpPr>
          <p:nvPr>
            <p:ph type="title"/>
          </p:nvPr>
        </p:nvSpPr>
        <p:spPr/>
        <p:txBody>
          <a:bodyPr/>
          <a:lstStyle/>
          <a:p>
            <a:pPr eaLnBrk="1" hangingPunct="1"/>
            <a:r>
              <a:rPr lang="en-US" sz="3600" smtClean="0"/>
              <a:t>From: “Effective Ways of Teaching Complex Expression in Writing” (Myhill et al, 2008)</a:t>
            </a:r>
          </a:p>
        </p:txBody>
      </p:sp>
      <p:pic>
        <p:nvPicPr>
          <p:cNvPr id="40968" name="Picture 9"/>
          <p:cNvPicPr>
            <a:picLocks noChangeArrowheads="1"/>
          </p:cNvPicPr>
          <p:nvPr/>
        </p:nvPicPr>
        <p:blipFill>
          <a:blip r:embed="rId4" cstate="print"/>
          <a:srcRect/>
          <a:stretch>
            <a:fillRect/>
          </a:stretch>
        </p:blipFill>
        <p:spPr bwMode="auto">
          <a:xfrm>
            <a:off x="438150" y="1809750"/>
            <a:ext cx="8328025" cy="45243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68"/>
                                        </p:tgtEl>
                                        <p:attrNameLst>
                                          <p:attrName>style.visibility</p:attrName>
                                        </p:attrNameLst>
                                      </p:cBhvr>
                                      <p:to>
                                        <p:strVal val="visible"/>
                                      </p:to>
                                    </p:set>
                                    <p:animEffect transition="in" filter="wipe(down)">
                                      <p:cBhvr>
                                        <p:cTn id="7" dur="1000"/>
                                        <p:tgtEl>
                                          <p:spTgt spid="40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428625" y="642938"/>
            <a:ext cx="8229600" cy="919162"/>
          </a:xfrm>
        </p:spPr>
        <p:txBody>
          <a:bodyPr/>
          <a:lstStyle/>
          <a:p>
            <a:pPr marL="53975" eaLnBrk="1" hangingPunct="1"/>
            <a:r>
              <a:rPr lang="en-US" smtClean="0">
                <a:solidFill>
                  <a:schemeClr val="tx1"/>
                </a:solidFill>
              </a:rPr>
              <a:t>Facts about writing in NZ</a:t>
            </a:r>
          </a:p>
        </p:txBody>
      </p:sp>
      <p:graphicFrame>
        <p:nvGraphicFramePr>
          <p:cNvPr id="4" name="Diagram 3"/>
          <p:cNvGraphicFramePr/>
          <p:nvPr/>
        </p:nvGraphicFramePr>
        <p:xfrm>
          <a:off x="457200" y="1571613"/>
          <a:ext cx="8229600" cy="50006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E8C5B449-4AB6-4782-966D-2A1751073B9B}"/>
                                            </p:graphicEl>
                                          </p:spTgt>
                                        </p:tgtEl>
                                        <p:attrNameLst>
                                          <p:attrName>style.visibility</p:attrName>
                                        </p:attrNameLst>
                                      </p:cBhvr>
                                      <p:to>
                                        <p:strVal val="visible"/>
                                      </p:to>
                                    </p:set>
                                    <p:anim calcmode="lin" valueType="num">
                                      <p:cBhvr additive="base">
                                        <p:cTn id="7" dur="500" fill="hold"/>
                                        <p:tgtEl>
                                          <p:spTgt spid="4">
                                            <p:graphicEl>
                                              <a:dgm id="{E8C5B449-4AB6-4782-966D-2A1751073B9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E8C5B449-4AB6-4782-966D-2A1751073B9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59FF1DE5-72BE-4355-8C7B-A736E26827FD}"/>
                                            </p:graphicEl>
                                          </p:spTgt>
                                        </p:tgtEl>
                                        <p:attrNameLst>
                                          <p:attrName>style.visibility</p:attrName>
                                        </p:attrNameLst>
                                      </p:cBhvr>
                                      <p:to>
                                        <p:strVal val="visible"/>
                                      </p:to>
                                    </p:set>
                                    <p:anim calcmode="lin" valueType="num">
                                      <p:cBhvr additive="base">
                                        <p:cTn id="13" dur="500" fill="hold"/>
                                        <p:tgtEl>
                                          <p:spTgt spid="4">
                                            <p:graphicEl>
                                              <a:dgm id="{59FF1DE5-72BE-4355-8C7B-A736E26827F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59FF1DE5-72BE-4355-8C7B-A736E26827F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54043B32-9AEC-407B-BC35-191025DE3047}"/>
                                            </p:graphicEl>
                                          </p:spTgt>
                                        </p:tgtEl>
                                        <p:attrNameLst>
                                          <p:attrName>style.visibility</p:attrName>
                                        </p:attrNameLst>
                                      </p:cBhvr>
                                      <p:to>
                                        <p:strVal val="visible"/>
                                      </p:to>
                                    </p:set>
                                    <p:anim calcmode="lin" valueType="num">
                                      <p:cBhvr additive="base">
                                        <p:cTn id="19" dur="500" fill="hold"/>
                                        <p:tgtEl>
                                          <p:spTgt spid="4">
                                            <p:graphicEl>
                                              <a:dgm id="{54043B32-9AEC-407B-BC35-191025DE3047}"/>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54043B32-9AEC-407B-BC35-191025DE3047}"/>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91FFEF98-BED3-4565-BEA7-7763B592FDFF}"/>
                                            </p:graphicEl>
                                          </p:spTgt>
                                        </p:tgtEl>
                                        <p:attrNameLst>
                                          <p:attrName>style.visibility</p:attrName>
                                        </p:attrNameLst>
                                      </p:cBhvr>
                                      <p:to>
                                        <p:strVal val="visible"/>
                                      </p:to>
                                    </p:set>
                                    <p:anim calcmode="lin" valueType="num">
                                      <p:cBhvr additive="base">
                                        <p:cTn id="25" dur="500" fill="hold"/>
                                        <p:tgtEl>
                                          <p:spTgt spid="4">
                                            <p:graphicEl>
                                              <a:dgm id="{91FFEF98-BED3-4565-BEA7-7763B592FDFF}"/>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91FFEF98-BED3-4565-BEA7-7763B592FDF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Grp="1" noChangeArrowheads="1"/>
          </p:cNvSpPr>
          <p:nvPr>
            <p:ph type="title"/>
          </p:nvPr>
        </p:nvSpPr>
        <p:spPr/>
        <p:txBody>
          <a:bodyPr/>
          <a:lstStyle/>
          <a:p>
            <a:pPr marL="53975" eaLnBrk="1" hangingPunct="1"/>
            <a:r>
              <a:rPr lang="en-US" sz="3200" smtClean="0">
                <a:solidFill>
                  <a:srgbClr val="FFFF4F"/>
                </a:solidFill>
              </a:rPr>
              <a:t>From: “Beating the Odds: Teaching Middle and High School Students to Read and Write Well” (Langer, 2001).</a:t>
            </a:r>
          </a:p>
        </p:txBody>
      </p:sp>
      <p:pic>
        <p:nvPicPr>
          <p:cNvPr id="41987" name="Picture 2"/>
          <p:cNvPicPr>
            <a:picLocks noChangeArrowheads="1"/>
          </p:cNvPicPr>
          <p:nvPr/>
        </p:nvPicPr>
        <p:blipFill>
          <a:blip r:embed="rId2" cstate="print"/>
          <a:srcRect/>
          <a:stretch>
            <a:fillRect/>
          </a:stretch>
        </p:blipFill>
        <p:spPr bwMode="auto">
          <a:xfrm>
            <a:off x="450850" y="1920875"/>
            <a:ext cx="8242300" cy="441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a:xfrm>
            <a:off x="428625" y="0"/>
            <a:ext cx="8258175" cy="1417638"/>
          </a:xfrm>
        </p:spPr>
        <p:txBody>
          <a:bodyPr/>
          <a:lstStyle/>
          <a:p>
            <a:pPr marL="53975" eaLnBrk="1" hangingPunct="1"/>
            <a:r>
              <a:rPr lang="en-US" sz="2800" smtClean="0">
                <a:solidFill>
                  <a:srgbClr val="FFFF4F"/>
                </a:solidFill>
              </a:rPr>
              <a:t>From: “Writing Next”: Meta-analysis of effective strategies for improving writing (Graham &amp; Perin, 2007)</a:t>
            </a:r>
          </a:p>
        </p:txBody>
      </p:sp>
      <p:pic>
        <p:nvPicPr>
          <p:cNvPr id="43011" name="Picture 2"/>
          <p:cNvPicPr>
            <a:picLocks noChangeArrowheads="1"/>
          </p:cNvPicPr>
          <p:nvPr/>
        </p:nvPicPr>
        <p:blipFill>
          <a:blip r:embed="rId2" cstate="print"/>
          <a:srcRect/>
          <a:stretch>
            <a:fillRect/>
          </a:stretch>
        </p:blipFill>
        <p:spPr bwMode="auto">
          <a:xfrm>
            <a:off x="695325" y="1457325"/>
            <a:ext cx="7948613" cy="49133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Grp="1" noChangeArrowheads="1"/>
          </p:cNvSpPr>
          <p:nvPr>
            <p:ph type="title"/>
          </p:nvPr>
        </p:nvSpPr>
        <p:spPr/>
        <p:txBody>
          <a:bodyPr/>
          <a:lstStyle/>
          <a:p>
            <a:pPr marL="53975" eaLnBrk="1" hangingPunct="1"/>
            <a:r>
              <a:rPr lang="en-US" sz="3200" smtClean="0">
                <a:solidFill>
                  <a:srgbClr val="FFFF4F"/>
                </a:solidFill>
              </a:rPr>
              <a:t>From: “Writing: Teachers and Children at Work” 20th Anniversary Edition (Graves, 2003)</a:t>
            </a:r>
          </a:p>
        </p:txBody>
      </p:sp>
      <p:pic>
        <p:nvPicPr>
          <p:cNvPr id="44035" name="Picture 2"/>
          <p:cNvPicPr>
            <a:picLocks noChangeArrowheads="1"/>
          </p:cNvPicPr>
          <p:nvPr/>
        </p:nvPicPr>
        <p:blipFill>
          <a:blip r:embed="rId2" cstate="print"/>
          <a:srcRect/>
          <a:stretch>
            <a:fillRect/>
          </a:stretch>
        </p:blipFill>
        <p:spPr bwMode="auto">
          <a:xfrm>
            <a:off x="450850" y="1920875"/>
            <a:ext cx="8242300" cy="441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Grp="1" noChangeArrowheads="1"/>
          </p:cNvSpPr>
          <p:nvPr>
            <p:ph type="title"/>
          </p:nvPr>
        </p:nvSpPr>
        <p:spPr>
          <a:xfrm>
            <a:off x="457200" y="0"/>
            <a:ext cx="8229600" cy="1857375"/>
          </a:xfrm>
        </p:spPr>
        <p:txBody>
          <a:bodyPr/>
          <a:lstStyle/>
          <a:p>
            <a:pPr marL="53975" eaLnBrk="1" hangingPunct="1"/>
            <a:r>
              <a:rPr lang="en-US" sz="3600" smtClean="0">
                <a:solidFill>
                  <a:srgbClr val="FFFF4F"/>
                </a:solidFill>
              </a:rPr>
              <a:t>From: Bennet Woods Elementary School study (Pressley et al, 2007)</a:t>
            </a:r>
          </a:p>
        </p:txBody>
      </p:sp>
      <p:pic>
        <p:nvPicPr>
          <p:cNvPr id="45059" name="Picture 2"/>
          <p:cNvPicPr>
            <a:picLocks noChangeArrowheads="1"/>
          </p:cNvPicPr>
          <p:nvPr/>
        </p:nvPicPr>
        <p:blipFill>
          <a:blip r:embed="rId2" cstate="print"/>
          <a:srcRect/>
          <a:stretch>
            <a:fillRect/>
          </a:stretch>
        </p:blipFill>
        <p:spPr bwMode="auto">
          <a:xfrm>
            <a:off x="396875" y="1889125"/>
            <a:ext cx="8339138" cy="4298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reeform 1"/>
          <p:cNvSpPr>
            <a:spLocks/>
          </p:cNvSpPr>
          <p:nvPr/>
        </p:nvSpPr>
        <p:spPr bwMode="auto">
          <a:xfrm>
            <a:off x="-9525" y="-7938"/>
            <a:ext cx="9163050" cy="1041401"/>
          </a:xfrm>
          <a:custGeom>
            <a:avLst/>
            <a:gdLst>
              <a:gd name="T0" fmla="*/ 9333 w 21600"/>
              <a:gd name="T1" fmla="*/ 3182 h 21600"/>
              <a:gd name="T2" fmla="*/ 4035560 w 21600"/>
              <a:gd name="T3" fmla="*/ 0 h 21600"/>
              <a:gd name="T4" fmla="*/ 6943555 w 21600"/>
              <a:gd name="T5" fmla="*/ 582606 h 21600"/>
              <a:gd name="T6" fmla="*/ 9153717 w 21600"/>
              <a:gd name="T7" fmla="*/ 87314 h 21600"/>
              <a:gd name="T8" fmla="*/ 9163050 w 21600"/>
              <a:gd name="T9" fmla="*/ 338118 h 21600"/>
              <a:gd name="T10" fmla="*/ 6829441 w 21600"/>
              <a:gd name="T11" fmla="*/ 696919 h 21600"/>
              <a:gd name="T12" fmla="*/ 2362031 w 21600"/>
              <a:gd name="T13" fmla="*/ 319074 h 21600"/>
              <a:gd name="T14" fmla="*/ 0 w 21600"/>
              <a:gd name="T15" fmla="*/ 1041401 h 21600"/>
              <a:gd name="T16" fmla="*/ 9333 w 21600"/>
              <a:gd name="T17" fmla="*/ 3182 h 21600"/>
              <a:gd name="T18" fmla="*/ 9333 w 21600"/>
              <a:gd name="T19" fmla="*/ 318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22" y="66"/>
                </a:moveTo>
                <a:lnTo>
                  <a:pt x="9513" y="0"/>
                </a:lnTo>
                <a:cubicBezTo>
                  <a:pt x="10276" y="3326"/>
                  <a:pt x="14325" y="12084"/>
                  <a:pt x="16368" y="12084"/>
                </a:cubicBezTo>
                <a:cubicBezTo>
                  <a:pt x="18412" y="12084"/>
                  <a:pt x="20679" y="5005"/>
                  <a:pt x="21578" y="1811"/>
                </a:cubicBezTo>
                <a:lnTo>
                  <a:pt x="21600" y="7013"/>
                </a:lnTo>
                <a:cubicBezTo>
                  <a:pt x="21218" y="8462"/>
                  <a:pt x="18771" y="14521"/>
                  <a:pt x="16099" y="14455"/>
                </a:cubicBezTo>
                <a:cubicBezTo>
                  <a:pt x="13427" y="14389"/>
                  <a:pt x="8252" y="5433"/>
                  <a:pt x="5568" y="6618"/>
                </a:cubicBezTo>
                <a:cubicBezTo>
                  <a:pt x="2807" y="6882"/>
                  <a:pt x="1010" y="15871"/>
                  <a:pt x="0" y="21600"/>
                </a:cubicBezTo>
                <a:lnTo>
                  <a:pt x="22" y="66"/>
                </a:lnTo>
                <a:close/>
                <a:moveTo>
                  <a:pt x="22" y="66"/>
                </a:moveTo>
              </a:path>
            </a:pathLst>
          </a:custGeom>
          <a:gradFill rotWithShape="0">
            <a:gsLst>
              <a:gs pos="0">
                <a:srgbClr val="4D6CA7">
                  <a:alpha val="45000"/>
                </a:srgbClr>
              </a:gs>
              <a:gs pos="100000">
                <a:srgbClr val="C90B00">
                  <a:alpha val="54999"/>
                </a:srgbClr>
              </a:gs>
            </a:gsLst>
            <a:lin ang="5400000" scaled="1"/>
          </a:gradFill>
          <a:ln w="9525" cap="flat">
            <a:noFill/>
            <a:round/>
            <a:headEnd type="none" w="med" len="med"/>
            <a:tailEnd type="none" w="med" len="med"/>
          </a:ln>
        </p:spPr>
        <p:txBody>
          <a:bodyPr lIns="0" tIns="0" rIns="0" bIns="0"/>
          <a:lstStyle/>
          <a:p>
            <a:endParaRPr lang="en-NZ"/>
          </a:p>
        </p:txBody>
      </p:sp>
      <p:sp>
        <p:nvSpPr>
          <p:cNvPr id="25602" name="Freeform 2"/>
          <p:cNvSpPr>
            <a:spLocks/>
          </p:cNvSpPr>
          <p:nvPr/>
        </p:nvSpPr>
        <p:spPr bwMode="auto">
          <a:xfrm>
            <a:off x="4381500" y="-7938"/>
            <a:ext cx="4762500" cy="606426"/>
          </a:xfrm>
          <a:custGeom>
            <a:avLst/>
            <a:gdLst/>
            <a:ahLst/>
            <a:cxnLst>
              <a:cxn ang="0">
                <a:pos x="0" y="0"/>
              </a:cxn>
              <a:cxn ang="0">
                <a:pos x="12010" y="20475"/>
              </a:cxn>
              <a:cxn ang="0">
                <a:pos x="21600" y="6752"/>
              </a:cxn>
              <a:cxn ang="0">
                <a:pos x="21600" y="218"/>
              </a:cxn>
              <a:cxn ang="0">
                <a:pos x="0" y="0"/>
              </a:cxn>
              <a:cxn ang="0">
                <a:pos x="0" y="0"/>
              </a:cxn>
            </a:cxnLst>
            <a:rect l="0" t="0" r="r" b="b"/>
            <a:pathLst>
              <a:path w="21600" h="20552">
                <a:moveTo>
                  <a:pt x="0" y="0"/>
                </a:moveTo>
                <a:cubicBezTo>
                  <a:pt x="1253" y="3703"/>
                  <a:pt x="8410" y="19349"/>
                  <a:pt x="12010" y="20475"/>
                </a:cubicBezTo>
                <a:cubicBezTo>
                  <a:pt x="15610" y="21600"/>
                  <a:pt x="20002" y="10128"/>
                  <a:pt x="21600" y="6752"/>
                </a:cubicBezTo>
                <a:lnTo>
                  <a:pt x="21600" y="218"/>
                </a:lnTo>
                <a:lnTo>
                  <a:pt x="0" y="0"/>
                </a:lnTo>
                <a:close/>
                <a:moveTo>
                  <a:pt x="0" y="0"/>
                </a:moveTo>
              </a:path>
            </a:pathLst>
          </a:custGeom>
          <a:gradFill rotWithShape="0">
            <a:gsLst>
              <a:gs pos="0">
                <a:srgbClr val="941100">
                  <a:alpha val="29999"/>
                </a:srgbClr>
              </a:gs>
              <a:gs pos="80000">
                <a:srgbClr val="5480D1">
                  <a:alpha val="42000"/>
                </a:srgbClr>
              </a:gs>
              <a:gs pos="100000">
                <a:srgbClr val="5480D1">
                  <a:alpha val="45000"/>
                </a:srgbClr>
              </a:gs>
            </a:gsLst>
            <a:lin ang="5400000" scaled="1"/>
          </a:gradFill>
          <a:ln w="9525" cap="flat">
            <a:noFill/>
            <a:round/>
            <a:headEnd type="none" w="med" len="med"/>
            <a:tailEnd type="none" w="med" len="med"/>
          </a:ln>
        </p:spPr>
        <p:txBody>
          <a:bodyPr lIns="0" tIns="0" rIns="0" bIns="0"/>
          <a:lstStyle/>
          <a:p>
            <a:pPr>
              <a:defRPr/>
            </a:pPr>
            <a:endParaRPr lang="en-NZ"/>
          </a:p>
        </p:txBody>
      </p:sp>
      <p:grpSp>
        <p:nvGrpSpPr>
          <p:cNvPr id="35846" name="Group 3"/>
          <p:cNvGrpSpPr>
            <a:grpSpLocks/>
          </p:cNvGrpSpPr>
          <p:nvPr/>
        </p:nvGrpSpPr>
        <p:grpSpPr bwMode="auto">
          <a:xfrm>
            <a:off x="-4763" y="-23813"/>
            <a:ext cx="9153526" cy="1047751"/>
            <a:chOff x="0" y="0"/>
            <a:chExt cx="5767" cy="660"/>
          </a:xfrm>
        </p:grpSpPr>
        <p:grpSp>
          <p:nvGrpSpPr>
            <p:cNvPr id="35849" name="Group 4"/>
            <p:cNvGrpSpPr>
              <a:grpSpLocks/>
            </p:cNvGrpSpPr>
            <p:nvPr/>
          </p:nvGrpSpPr>
          <p:grpSpPr bwMode="auto">
            <a:xfrm>
              <a:off x="0" y="0"/>
              <a:ext cx="5756" cy="660"/>
              <a:chOff x="0" y="0"/>
              <a:chExt cx="5756" cy="660"/>
            </a:xfrm>
          </p:grpSpPr>
          <p:pic>
            <p:nvPicPr>
              <p:cNvPr id="35852" name="Picture 5"/>
              <p:cNvPicPr>
                <a:picLocks noChangeArrowheads="1"/>
              </p:cNvPicPr>
              <p:nvPr/>
            </p:nvPicPr>
            <p:blipFill>
              <a:blip r:embed="rId2" cstate="print"/>
              <a:srcRect/>
              <a:stretch>
                <a:fillRect/>
              </a:stretch>
            </p:blipFill>
            <p:spPr bwMode="auto">
              <a:xfrm>
                <a:off x="0" y="0"/>
                <a:ext cx="5756" cy="660"/>
              </a:xfrm>
              <a:prstGeom prst="rect">
                <a:avLst/>
              </a:prstGeom>
              <a:noFill/>
              <a:ln w="9525">
                <a:noFill/>
                <a:miter lim="800000"/>
                <a:headEnd/>
                <a:tailEnd/>
              </a:ln>
            </p:spPr>
          </p:pic>
        </p:grpSp>
        <p:grpSp>
          <p:nvGrpSpPr>
            <p:cNvPr id="35850" name="Group 6"/>
            <p:cNvGrpSpPr>
              <a:grpSpLocks/>
            </p:cNvGrpSpPr>
            <p:nvPr/>
          </p:nvGrpSpPr>
          <p:grpSpPr bwMode="auto">
            <a:xfrm>
              <a:off x="0" y="46"/>
              <a:ext cx="5767" cy="572"/>
              <a:chOff x="0" y="0"/>
              <a:chExt cx="5767" cy="572"/>
            </a:xfrm>
          </p:grpSpPr>
          <p:pic>
            <p:nvPicPr>
              <p:cNvPr id="35851" name="Picture 7"/>
              <p:cNvPicPr>
                <a:picLocks noChangeArrowheads="1"/>
              </p:cNvPicPr>
              <p:nvPr/>
            </p:nvPicPr>
            <p:blipFill>
              <a:blip r:embed="rId3" cstate="print"/>
              <a:srcRect/>
              <a:stretch>
                <a:fillRect/>
              </a:stretch>
            </p:blipFill>
            <p:spPr bwMode="auto">
              <a:xfrm>
                <a:off x="0" y="0"/>
                <a:ext cx="5767" cy="572"/>
              </a:xfrm>
              <a:prstGeom prst="rect">
                <a:avLst/>
              </a:prstGeom>
              <a:noFill/>
              <a:ln w="9525">
                <a:noFill/>
                <a:miter lim="800000"/>
                <a:headEnd/>
                <a:tailEnd/>
              </a:ln>
            </p:spPr>
          </p:pic>
        </p:grpSp>
      </p:grpSp>
      <p:sp>
        <p:nvSpPr>
          <p:cNvPr id="35847" name="Rectangle 8"/>
          <p:cNvSpPr>
            <a:spLocks noGrp="1" noChangeArrowheads="1"/>
          </p:cNvSpPr>
          <p:nvPr>
            <p:ph type="title"/>
          </p:nvPr>
        </p:nvSpPr>
        <p:spPr>
          <a:xfrm>
            <a:off x="428625" y="214313"/>
            <a:ext cx="8229600" cy="1419225"/>
          </a:xfrm>
        </p:spPr>
        <p:txBody>
          <a:bodyPr/>
          <a:lstStyle/>
          <a:p>
            <a:pPr eaLnBrk="1" hangingPunct="1"/>
            <a:r>
              <a:rPr lang="en-US" sz="4000" dirty="0" smtClean="0"/>
              <a:t>Outline of Feedback Steps – from Jennifer Glenn’s process </a:t>
            </a:r>
            <a:endParaRPr lang="en-US" sz="4400" dirty="0" smtClean="0"/>
          </a:p>
        </p:txBody>
      </p:sp>
      <p:graphicFrame>
        <p:nvGraphicFramePr>
          <p:cNvPr id="11" name="Diagram 10"/>
          <p:cNvGraphicFramePr/>
          <p:nvPr/>
        </p:nvGraphicFramePr>
        <p:xfrm>
          <a:off x="428596" y="1714488"/>
          <a:ext cx="8229600" cy="49228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a:xfrm>
            <a:off x="457200" y="0"/>
            <a:ext cx="8229600" cy="1357313"/>
          </a:xfrm>
        </p:spPr>
        <p:txBody>
          <a:bodyPr/>
          <a:lstStyle/>
          <a:p>
            <a:pPr marL="53975" eaLnBrk="1" hangingPunct="1"/>
            <a:r>
              <a:rPr lang="en-US" sz="4500" smtClean="0">
                <a:solidFill>
                  <a:srgbClr val="FFFF4F"/>
                </a:solidFill>
              </a:rPr>
              <a:t>How to respond to student work </a:t>
            </a:r>
          </a:p>
        </p:txBody>
      </p:sp>
      <p:pic>
        <p:nvPicPr>
          <p:cNvPr id="35843" name="Picture 2"/>
          <p:cNvPicPr>
            <a:picLocks noChangeArrowheads="1"/>
          </p:cNvPicPr>
          <p:nvPr/>
        </p:nvPicPr>
        <p:blipFill>
          <a:blip r:embed="rId2" cstate="print"/>
          <a:srcRect/>
          <a:stretch>
            <a:fillRect/>
          </a:stretch>
        </p:blipFill>
        <p:spPr bwMode="auto">
          <a:xfrm>
            <a:off x="420688" y="1408113"/>
            <a:ext cx="8242300" cy="50355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1000" fill="hold"/>
                                        <p:tgtEl>
                                          <p:spTgt spid="35843"/>
                                        </p:tgtEl>
                                        <p:attrNameLst>
                                          <p:attrName>ppt_x</p:attrName>
                                        </p:attrNameLst>
                                      </p:cBhvr>
                                      <p:tavLst>
                                        <p:tav tm="0">
                                          <p:val>
                                            <p:strVal val="1+#ppt_w/2"/>
                                          </p:val>
                                        </p:tav>
                                        <p:tav tm="100000">
                                          <p:val>
                                            <p:strVal val="#ppt_x"/>
                                          </p:val>
                                        </p:tav>
                                      </p:tavLst>
                                    </p:anim>
                                    <p:anim calcmode="lin" valueType="num">
                                      <p:cBhvr additive="base">
                                        <p:cTn id="8" dur="1000" fill="hold"/>
                                        <p:tgtEl>
                                          <p:spTgt spid="358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reeform 1"/>
          <p:cNvSpPr>
            <a:spLocks/>
          </p:cNvSpPr>
          <p:nvPr/>
        </p:nvSpPr>
        <p:spPr bwMode="auto">
          <a:xfrm>
            <a:off x="-9525" y="-7938"/>
            <a:ext cx="9163050" cy="1041401"/>
          </a:xfrm>
          <a:custGeom>
            <a:avLst/>
            <a:gdLst>
              <a:gd name="T0" fmla="*/ 9333 w 21600"/>
              <a:gd name="T1" fmla="*/ 3182 h 21600"/>
              <a:gd name="T2" fmla="*/ 4035560 w 21600"/>
              <a:gd name="T3" fmla="*/ 0 h 21600"/>
              <a:gd name="T4" fmla="*/ 6943555 w 21600"/>
              <a:gd name="T5" fmla="*/ 582606 h 21600"/>
              <a:gd name="T6" fmla="*/ 9153717 w 21600"/>
              <a:gd name="T7" fmla="*/ 87314 h 21600"/>
              <a:gd name="T8" fmla="*/ 9163050 w 21600"/>
              <a:gd name="T9" fmla="*/ 338118 h 21600"/>
              <a:gd name="T10" fmla="*/ 6829441 w 21600"/>
              <a:gd name="T11" fmla="*/ 696919 h 21600"/>
              <a:gd name="T12" fmla="*/ 2362031 w 21600"/>
              <a:gd name="T13" fmla="*/ 319074 h 21600"/>
              <a:gd name="T14" fmla="*/ 0 w 21600"/>
              <a:gd name="T15" fmla="*/ 1041401 h 21600"/>
              <a:gd name="T16" fmla="*/ 9333 w 21600"/>
              <a:gd name="T17" fmla="*/ 3182 h 21600"/>
              <a:gd name="T18" fmla="*/ 9333 w 21600"/>
              <a:gd name="T19" fmla="*/ 318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22" y="66"/>
                </a:moveTo>
                <a:lnTo>
                  <a:pt x="9513" y="0"/>
                </a:lnTo>
                <a:cubicBezTo>
                  <a:pt x="10276" y="3326"/>
                  <a:pt x="14325" y="12084"/>
                  <a:pt x="16368" y="12084"/>
                </a:cubicBezTo>
                <a:cubicBezTo>
                  <a:pt x="18412" y="12084"/>
                  <a:pt x="20679" y="5005"/>
                  <a:pt x="21578" y="1811"/>
                </a:cubicBezTo>
                <a:lnTo>
                  <a:pt x="21600" y="7013"/>
                </a:lnTo>
                <a:cubicBezTo>
                  <a:pt x="21218" y="8462"/>
                  <a:pt x="18771" y="14521"/>
                  <a:pt x="16099" y="14455"/>
                </a:cubicBezTo>
                <a:cubicBezTo>
                  <a:pt x="13427" y="14389"/>
                  <a:pt x="8252" y="5433"/>
                  <a:pt x="5568" y="6618"/>
                </a:cubicBezTo>
                <a:cubicBezTo>
                  <a:pt x="2807" y="6882"/>
                  <a:pt x="1010" y="15871"/>
                  <a:pt x="0" y="21600"/>
                </a:cubicBezTo>
                <a:lnTo>
                  <a:pt x="22" y="66"/>
                </a:lnTo>
                <a:close/>
                <a:moveTo>
                  <a:pt x="22" y="66"/>
                </a:moveTo>
              </a:path>
            </a:pathLst>
          </a:custGeom>
          <a:gradFill rotWithShape="0">
            <a:gsLst>
              <a:gs pos="0">
                <a:srgbClr val="4D6CA7">
                  <a:alpha val="45000"/>
                </a:srgbClr>
              </a:gs>
              <a:gs pos="100000">
                <a:srgbClr val="C90B00">
                  <a:alpha val="54999"/>
                </a:srgbClr>
              </a:gs>
            </a:gsLst>
            <a:lin ang="5400000" scaled="1"/>
          </a:gradFill>
          <a:ln w="9525" cap="flat">
            <a:noFill/>
            <a:round/>
            <a:headEnd type="none" w="med" len="med"/>
            <a:tailEnd type="none" w="med" len="med"/>
          </a:ln>
        </p:spPr>
        <p:txBody>
          <a:bodyPr lIns="0" tIns="0" rIns="0" bIns="0"/>
          <a:lstStyle/>
          <a:p>
            <a:endParaRPr lang="en-NZ"/>
          </a:p>
        </p:txBody>
      </p:sp>
      <p:sp>
        <p:nvSpPr>
          <p:cNvPr id="2" name="Freeform 2"/>
          <p:cNvSpPr>
            <a:spLocks/>
          </p:cNvSpPr>
          <p:nvPr/>
        </p:nvSpPr>
        <p:spPr bwMode="auto">
          <a:xfrm>
            <a:off x="4381500" y="-7938"/>
            <a:ext cx="4762500" cy="606426"/>
          </a:xfrm>
          <a:custGeom>
            <a:avLst/>
            <a:gdLst/>
            <a:ahLst/>
            <a:cxnLst>
              <a:cxn ang="0">
                <a:pos x="0" y="0"/>
              </a:cxn>
              <a:cxn ang="0">
                <a:pos x="12010" y="20475"/>
              </a:cxn>
              <a:cxn ang="0">
                <a:pos x="21600" y="6752"/>
              </a:cxn>
              <a:cxn ang="0">
                <a:pos x="21600" y="218"/>
              </a:cxn>
              <a:cxn ang="0">
                <a:pos x="0" y="0"/>
              </a:cxn>
              <a:cxn ang="0">
                <a:pos x="0" y="0"/>
              </a:cxn>
            </a:cxnLst>
            <a:rect l="0" t="0" r="r" b="b"/>
            <a:pathLst>
              <a:path w="21600" h="20552">
                <a:moveTo>
                  <a:pt x="0" y="0"/>
                </a:moveTo>
                <a:cubicBezTo>
                  <a:pt x="1253" y="3703"/>
                  <a:pt x="8410" y="19349"/>
                  <a:pt x="12010" y="20475"/>
                </a:cubicBezTo>
                <a:cubicBezTo>
                  <a:pt x="15610" y="21600"/>
                  <a:pt x="20002" y="10128"/>
                  <a:pt x="21600" y="6752"/>
                </a:cubicBezTo>
                <a:lnTo>
                  <a:pt x="21600" y="218"/>
                </a:lnTo>
                <a:lnTo>
                  <a:pt x="0" y="0"/>
                </a:lnTo>
                <a:close/>
                <a:moveTo>
                  <a:pt x="0" y="0"/>
                </a:moveTo>
              </a:path>
            </a:pathLst>
          </a:custGeom>
          <a:gradFill rotWithShape="0">
            <a:gsLst>
              <a:gs pos="0">
                <a:srgbClr val="941100">
                  <a:alpha val="29999"/>
                </a:srgbClr>
              </a:gs>
              <a:gs pos="80000">
                <a:srgbClr val="5480D1">
                  <a:alpha val="42000"/>
                </a:srgbClr>
              </a:gs>
              <a:gs pos="100000">
                <a:srgbClr val="5480D1">
                  <a:alpha val="45000"/>
                </a:srgbClr>
              </a:gs>
            </a:gsLst>
            <a:lin ang="5400000" scaled="1"/>
          </a:gradFill>
          <a:ln w="9525" cap="flat">
            <a:noFill/>
            <a:round/>
            <a:headEnd type="none" w="med" len="med"/>
            <a:tailEnd type="none" w="med" len="med"/>
          </a:ln>
        </p:spPr>
        <p:txBody>
          <a:bodyPr lIns="0" tIns="0" rIns="0" bIns="0"/>
          <a:lstStyle/>
          <a:p>
            <a:pPr>
              <a:defRPr/>
            </a:pPr>
            <a:endParaRPr lang="en-NZ"/>
          </a:p>
        </p:txBody>
      </p:sp>
      <p:pic>
        <p:nvPicPr>
          <p:cNvPr id="3" name="Picture 9"/>
          <p:cNvPicPr>
            <a:picLocks noChangeArrowheads="1"/>
          </p:cNvPicPr>
          <p:nvPr/>
        </p:nvPicPr>
        <p:blipFill>
          <a:blip r:embed="rId2" cstate="print"/>
          <a:srcRect/>
          <a:stretch>
            <a:fillRect/>
          </a:stretch>
        </p:blipFill>
        <p:spPr bwMode="auto">
          <a:xfrm>
            <a:off x="2000250" y="414338"/>
            <a:ext cx="5068888" cy="5943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reeform 1"/>
          <p:cNvSpPr>
            <a:spLocks/>
          </p:cNvSpPr>
          <p:nvPr/>
        </p:nvSpPr>
        <p:spPr bwMode="auto">
          <a:xfrm>
            <a:off x="-9525" y="-7938"/>
            <a:ext cx="9163050" cy="1041401"/>
          </a:xfrm>
          <a:custGeom>
            <a:avLst/>
            <a:gdLst>
              <a:gd name="T0" fmla="*/ 9333 w 21600"/>
              <a:gd name="T1" fmla="*/ 3182 h 21600"/>
              <a:gd name="T2" fmla="*/ 4035560 w 21600"/>
              <a:gd name="T3" fmla="*/ 0 h 21600"/>
              <a:gd name="T4" fmla="*/ 6943555 w 21600"/>
              <a:gd name="T5" fmla="*/ 582606 h 21600"/>
              <a:gd name="T6" fmla="*/ 9153717 w 21600"/>
              <a:gd name="T7" fmla="*/ 87314 h 21600"/>
              <a:gd name="T8" fmla="*/ 9163050 w 21600"/>
              <a:gd name="T9" fmla="*/ 338118 h 21600"/>
              <a:gd name="T10" fmla="*/ 6829441 w 21600"/>
              <a:gd name="T11" fmla="*/ 696919 h 21600"/>
              <a:gd name="T12" fmla="*/ 2362031 w 21600"/>
              <a:gd name="T13" fmla="*/ 319074 h 21600"/>
              <a:gd name="T14" fmla="*/ 0 w 21600"/>
              <a:gd name="T15" fmla="*/ 1041401 h 21600"/>
              <a:gd name="T16" fmla="*/ 9333 w 21600"/>
              <a:gd name="T17" fmla="*/ 3182 h 21600"/>
              <a:gd name="T18" fmla="*/ 9333 w 21600"/>
              <a:gd name="T19" fmla="*/ 318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22" y="66"/>
                </a:moveTo>
                <a:lnTo>
                  <a:pt x="9513" y="0"/>
                </a:lnTo>
                <a:cubicBezTo>
                  <a:pt x="10276" y="3326"/>
                  <a:pt x="14325" y="12084"/>
                  <a:pt x="16368" y="12084"/>
                </a:cubicBezTo>
                <a:cubicBezTo>
                  <a:pt x="18412" y="12084"/>
                  <a:pt x="20679" y="5005"/>
                  <a:pt x="21578" y="1811"/>
                </a:cubicBezTo>
                <a:lnTo>
                  <a:pt x="21600" y="7013"/>
                </a:lnTo>
                <a:cubicBezTo>
                  <a:pt x="21218" y="8462"/>
                  <a:pt x="18771" y="14521"/>
                  <a:pt x="16099" y="14455"/>
                </a:cubicBezTo>
                <a:cubicBezTo>
                  <a:pt x="13427" y="14389"/>
                  <a:pt x="8252" y="5433"/>
                  <a:pt x="5568" y="6618"/>
                </a:cubicBezTo>
                <a:cubicBezTo>
                  <a:pt x="2807" y="6882"/>
                  <a:pt x="1010" y="15871"/>
                  <a:pt x="0" y="21600"/>
                </a:cubicBezTo>
                <a:lnTo>
                  <a:pt x="22" y="66"/>
                </a:lnTo>
                <a:close/>
                <a:moveTo>
                  <a:pt x="22" y="66"/>
                </a:moveTo>
              </a:path>
            </a:pathLst>
          </a:custGeom>
          <a:gradFill rotWithShape="0">
            <a:gsLst>
              <a:gs pos="0">
                <a:srgbClr val="4D6CA7">
                  <a:alpha val="45000"/>
                </a:srgbClr>
              </a:gs>
              <a:gs pos="100000">
                <a:srgbClr val="C90B00">
                  <a:alpha val="54999"/>
                </a:srgbClr>
              </a:gs>
            </a:gsLst>
            <a:lin ang="5400000" scaled="1"/>
          </a:gradFill>
          <a:ln w="9525" cap="flat">
            <a:noFill/>
            <a:round/>
            <a:headEnd type="none" w="med" len="med"/>
            <a:tailEnd type="none" w="med" len="med"/>
          </a:ln>
        </p:spPr>
        <p:txBody>
          <a:bodyPr lIns="0" tIns="0" rIns="0" bIns="0"/>
          <a:lstStyle/>
          <a:p>
            <a:endParaRPr lang="en-NZ"/>
          </a:p>
        </p:txBody>
      </p:sp>
      <p:sp>
        <p:nvSpPr>
          <p:cNvPr id="2" name="Freeform 2"/>
          <p:cNvSpPr>
            <a:spLocks/>
          </p:cNvSpPr>
          <p:nvPr/>
        </p:nvSpPr>
        <p:spPr bwMode="auto">
          <a:xfrm>
            <a:off x="4381500" y="-7938"/>
            <a:ext cx="4762500" cy="606426"/>
          </a:xfrm>
          <a:custGeom>
            <a:avLst/>
            <a:gdLst/>
            <a:ahLst/>
            <a:cxnLst>
              <a:cxn ang="0">
                <a:pos x="0" y="0"/>
              </a:cxn>
              <a:cxn ang="0">
                <a:pos x="12010" y="20475"/>
              </a:cxn>
              <a:cxn ang="0">
                <a:pos x="21600" y="6752"/>
              </a:cxn>
              <a:cxn ang="0">
                <a:pos x="21600" y="218"/>
              </a:cxn>
              <a:cxn ang="0">
                <a:pos x="0" y="0"/>
              </a:cxn>
              <a:cxn ang="0">
                <a:pos x="0" y="0"/>
              </a:cxn>
            </a:cxnLst>
            <a:rect l="0" t="0" r="r" b="b"/>
            <a:pathLst>
              <a:path w="21600" h="20552">
                <a:moveTo>
                  <a:pt x="0" y="0"/>
                </a:moveTo>
                <a:cubicBezTo>
                  <a:pt x="1253" y="3703"/>
                  <a:pt x="8410" y="19349"/>
                  <a:pt x="12010" y="20475"/>
                </a:cubicBezTo>
                <a:cubicBezTo>
                  <a:pt x="15610" y="21600"/>
                  <a:pt x="20002" y="10128"/>
                  <a:pt x="21600" y="6752"/>
                </a:cubicBezTo>
                <a:lnTo>
                  <a:pt x="21600" y="218"/>
                </a:lnTo>
                <a:lnTo>
                  <a:pt x="0" y="0"/>
                </a:lnTo>
                <a:close/>
                <a:moveTo>
                  <a:pt x="0" y="0"/>
                </a:moveTo>
              </a:path>
            </a:pathLst>
          </a:custGeom>
          <a:gradFill rotWithShape="0">
            <a:gsLst>
              <a:gs pos="0">
                <a:srgbClr val="941100">
                  <a:alpha val="29999"/>
                </a:srgbClr>
              </a:gs>
              <a:gs pos="80000">
                <a:srgbClr val="5480D1">
                  <a:alpha val="42000"/>
                </a:srgbClr>
              </a:gs>
              <a:gs pos="100000">
                <a:srgbClr val="5480D1">
                  <a:alpha val="45000"/>
                </a:srgbClr>
              </a:gs>
            </a:gsLst>
            <a:lin ang="5400000" scaled="1"/>
          </a:gradFill>
          <a:ln w="9525" cap="flat">
            <a:noFill/>
            <a:round/>
            <a:headEnd type="none" w="med" len="med"/>
            <a:tailEnd type="none" w="med" len="med"/>
          </a:ln>
        </p:spPr>
        <p:txBody>
          <a:bodyPr lIns="0" tIns="0" rIns="0" bIns="0"/>
          <a:lstStyle/>
          <a:p>
            <a:pPr>
              <a:defRPr/>
            </a:pPr>
            <a:endParaRPr lang="en-NZ"/>
          </a:p>
        </p:txBody>
      </p:sp>
      <p:grpSp>
        <p:nvGrpSpPr>
          <p:cNvPr id="9222" name="Group 3"/>
          <p:cNvGrpSpPr>
            <a:grpSpLocks/>
          </p:cNvGrpSpPr>
          <p:nvPr/>
        </p:nvGrpSpPr>
        <p:grpSpPr bwMode="auto">
          <a:xfrm>
            <a:off x="-4763" y="-23813"/>
            <a:ext cx="9153526" cy="1047751"/>
            <a:chOff x="0" y="0"/>
            <a:chExt cx="5767" cy="660"/>
          </a:xfrm>
        </p:grpSpPr>
        <p:grpSp>
          <p:nvGrpSpPr>
            <p:cNvPr id="9225" name="Group 4"/>
            <p:cNvGrpSpPr>
              <a:grpSpLocks/>
            </p:cNvGrpSpPr>
            <p:nvPr/>
          </p:nvGrpSpPr>
          <p:grpSpPr bwMode="auto">
            <a:xfrm>
              <a:off x="0" y="0"/>
              <a:ext cx="5756" cy="660"/>
              <a:chOff x="0" y="0"/>
              <a:chExt cx="5756" cy="660"/>
            </a:xfrm>
          </p:grpSpPr>
          <p:pic>
            <p:nvPicPr>
              <p:cNvPr id="9228" name="Picture 5"/>
              <p:cNvPicPr>
                <a:picLocks noChangeArrowheads="1"/>
              </p:cNvPicPr>
              <p:nvPr/>
            </p:nvPicPr>
            <p:blipFill>
              <a:blip r:embed="rId2" cstate="print"/>
              <a:srcRect/>
              <a:stretch>
                <a:fillRect/>
              </a:stretch>
            </p:blipFill>
            <p:spPr bwMode="auto">
              <a:xfrm>
                <a:off x="0" y="0"/>
                <a:ext cx="5756" cy="660"/>
              </a:xfrm>
              <a:prstGeom prst="rect">
                <a:avLst/>
              </a:prstGeom>
              <a:noFill/>
              <a:ln w="9525">
                <a:noFill/>
                <a:miter lim="800000"/>
                <a:headEnd/>
                <a:tailEnd/>
              </a:ln>
            </p:spPr>
          </p:pic>
        </p:grpSp>
        <p:grpSp>
          <p:nvGrpSpPr>
            <p:cNvPr id="9226" name="Group 6"/>
            <p:cNvGrpSpPr>
              <a:grpSpLocks/>
            </p:cNvGrpSpPr>
            <p:nvPr/>
          </p:nvGrpSpPr>
          <p:grpSpPr bwMode="auto">
            <a:xfrm>
              <a:off x="0" y="46"/>
              <a:ext cx="5767" cy="572"/>
              <a:chOff x="0" y="0"/>
              <a:chExt cx="5767" cy="572"/>
            </a:xfrm>
          </p:grpSpPr>
          <p:pic>
            <p:nvPicPr>
              <p:cNvPr id="9227" name="Picture 7"/>
              <p:cNvPicPr>
                <a:picLocks noChangeArrowheads="1"/>
              </p:cNvPicPr>
              <p:nvPr/>
            </p:nvPicPr>
            <p:blipFill>
              <a:blip r:embed="rId3" cstate="print"/>
              <a:srcRect/>
              <a:stretch>
                <a:fillRect/>
              </a:stretch>
            </p:blipFill>
            <p:spPr bwMode="auto">
              <a:xfrm>
                <a:off x="0" y="0"/>
                <a:ext cx="5767" cy="572"/>
              </a:xfrm>
              <a:prstGeom prst="rect">
                <a:avLst/>
              </a:prstGeom>
              <a:noFill/>
              <a:ln w="9525">
                <a:noFill/>
                <a:miter lim="800000"/>
                <a:headEnd/>
                <a:tailEnd/>
              </a:ln>
            </p:spPr>
          </p:pic>
        </p:grpSp>
      </p:grpSp>
      <p:pic>
        <p:nvPicPr>
          <p:cNvPr id="3" name="Picture 9"/>
          <p:cNvPicPr>
            <a:picLocks noChangeArrowheads="1"/>
          </p:cNvPicPr>
          <p:nvPr/>
        </p:nvPicPr>
        <p:blipFill>
          <a:blip r:embed="rId4" cstate="print"/>
          <a:srcRect/>
          <a:stretch>
            <a:fillRect/>
          </a:stretch>
        </p:blipFill>
        <p:spPr bwMode="auto">
          <a:xfrm>
            <a:off x="2214563" y="600075"/>
            <a:ext cx="4975225" cy="5972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1"/>
          <p:cNvSpPr>
            <a:spLocks/>
          </p:cNvSpPr>
          <p:nvPr/>
        </p:nvSpPr>
        <p:spPr bwMode="auto">
          <a:xfrm>
            <a:off x="-9525" y="-7938"/>
            <a:ext cx="9163050" cy="1041401"/>
          </a:xfrm>
          <a:custGeom>
            <a:avLst/>
            <a:gdLst>
              <a:gd name="T0" fmla="*/ 9333 w 21600"/>
              <a:gd name="T1" fmla="*/ 3182 h 21600"/>
              <a:gd name="T2" fmla="*/ 4035560 w 21600"/>
              <a:gd name="T3" fmla="*/ 0 h 21600"/>
              <a:gd name="T4" fmla="*/ 6943555 w 21600"/>
              <a:gd name="T5" fmla="*/ 582606 h 21600"/>
              <a:gd name="T6" fmla="*/ 9153717 w 21600"/>
              <a:gd name="T7" fmla="*/ 87314 h 21600"/>
              <a:gd name="T8" fmla="*/ 9163050 w 21600"/>
              <a:gd name="T9" fmla="*/ 338118 h 21600"/>
              <a:gd name="T10" fmla="*/ 6829441 w 21600"/>
              <a:gd name="T11" fmla="*/ 696919 h 21600"/>
              <a:gd name="T12" fmla="*/ 2362031 w 21600"/>
              <a:gd name="T13" fmla="*/ 319074 h 21600"/>
              <a:gd name="T14" fmla="*/ 0 w 21600"/>
              <a:gd name="T15" fmla="*/ 1041401 h 21600"/>
              <a:gd name="T16" fmla="*/ 9333 w 21600"/>
              <a:gd name="T17" fmla="*/ 3182 h 21600"/>
              <a:gd name="T18" fmla="*/ 9333 w 21600"/>
              <a:gd name="T19" fmla="*/ 318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22" y="66"/>
                </a:moveTo>
                <a:lnTo>
                  <a:pt x="9513" y="0"/>
                </a:lnTo>
                <a:cubicBezTo>
                  <a:pt x="10276" y="3326"/>
                  <a:pt x="14325" y="12084"/>
                  <a:pt x="16368" y="12084"/>
                </a:cubicBezTo>
                <a:cubicBezTo>
                  <a:pt x="18412" y="12084"/>
                  <a:pt x="20679" y="5005"/>
                  <a:pt x="21578" y="1811"/>
                </a:cubicBezTo>
                <a:lnTo>
                  <a:pt x="21600" y="7013"/>
                </a:lnTo>
                <a:cubicBezTo>
                  <a:pt x="21218" y="8462"/>
                  <a:pt x="18771" y="14521"/>
                  <a:pt x="16099" y="14455"/>
                </a:cubicBezTo>
                <a:cubicBezTo>
                  <a:pt x="13427" y="14389"/>
                  <a:pt x="8252" y="5433"/>
                  <a:pt x="5568" y="6618"/>
                </a:cubicBezTo>
                <a:cubicBezTo>
                  <a:pt x="2807" y="6882"/>
                  <a:pt x="1010" y="15871"/>
                  <a:pt x="0" y="21600"/>
                </a:cubicBezTo>
                <a:lnTo>
                  <a:pt x="22" y="66"/>
                </a:lnTo>
                <a:close/>
                <a:moveTo>
                  <a:pt x="22" y="66"/>
                </a:moveTo>
              </a:path>
            </a:pathLst>
          </a:custGeom>
          <a:gradFill rotWithShape="0">
            <a:gsLst>
              <a:gs pos="0">
                <a:srgbClr val="4D6CA7">
                  <a:alpha val="45000"/>
                </a:srgbClr>
              </a:gs>
              <a:gs pos="100000">
                <a:srgbClr val="C90B00">
                  <a:alpha val="54999"/>
                </a:srgbClr>
              </a:gs>
            </a:gsLst>
            <a:lin ang="5400000" scaled="1"/>
          </a:gradFill>
          <a:ln w="9525" cap="flat">
            <a:noFill/>
            <a:round/>
            <a:headEnd type="none" w="med" len="med"/>
            <a:tailEnd type="none" w="med" len="med"/>
          </a:ln>
        </p:spPr>
        <p:txBody>
          <a:bodyPr lIns="0" tIns="0" rIns="0" bIns="0"/>
          <a:lstStyle/>
          <a:p>
            <a:endParaRPr lang="en-NZ"/>
          </a:p>
        </p:txBody>
      </p:sp>
      <p:sp>
        <p:nvSpPr>
          <p:cNvPr id="2" name="Freeform 2"/>
          <p:cNvSpPr>
            <a:spLocks/>
          </p:cNvSpPr>
          <p:nvPr/>
        </p:nvSpPr>
        <p:spPr bwMode="auto">
          <a:xfrm>
            <a:off x="4381500" y="-7938"/>
            <a:ext cx="4762500" cy="606426"/>
          </a:xfrm>
          <a:custGeom>
            <a:avLst/>
            <a:gdLst/>
            <a:ahLst/>
            <a:cxnLst>
              <a:cxn ang="0">
                <a:pos x="0" y="0"/>
              </a:cxn>
              <a:cxn ang="0">
                <a:pos x="12010" y="20475"/>
              </a:cxn>
              <a:cxn ang="0">
                <a:pos x="21600" y="6752"/>
              </a:cxn>
              <a:cxn ang="0">
                <a:pos x="21600" y="218"/>
              </a:cxn>
              <a:cxn ang="0">
                <a:pos x="0" y="0"/>
              </a:cxn>
              <a:cxn ang="0">
                <a:pos x="0" y="0"/>
              </a:cxn>
            </a:cxnLst>
            <a:rect l="0" t="0" r="r" b="b"/>
            <a:pathLst>
              <a:path w="21600" h="20552">
                <a:moveTo>
                  <a:pt x="0" y="0"/>
                </a:moveTo>
                <a:cubicBezTo>
                  <a:pt x="1253" y="3703"/>
                  <a:pt x="8410" y="19349"/>
                  <a:pt x="12010" y="20475"/>
                </a:cubicBezTo>
                <a:cubicBezTo>
                  <a:pt x="15610" y="21600"/>
                  <a:pt x="20002" y="10128"/>
                  <a:pt x="21600" y="6752"/>
                </a:cubicBezTo>
                <a:lnTo>
                  <a:pt x="21600" y="218"/>
                </a:lnTo>
                <a:lnTo>
                  <a:pt x="0" y="0"/>
                </a:lnTo>
                <a:close/>
                <a:moveTo>
                  <a:pt x="0" y="0"/>
                </a:moveTo>
              </a:path>
            </a:pathLst>
          </a:custGeom>
          <a:gradFill rotWithShape="0">
            <a:gsLst>
              <a:gs pos="0">
                <a:srgbClr val="941100">
                  <a:alpha val="29999"/>
                </a:srgbClr>
              </a:gs>
              <a:gs pos="80000">
                <a:srgbClr val="5480D1">
                  <a:alpha val="42000"/>
                </a:srgbClr>
              </a:gs>
              <a:gs pos="100000">
                <a:srgbClr val="5480D1">
                  <a:alpha val="45000"/>
                </a:srgbClr>
              </a:gs>
            </a:gsLst>
            <a:lin ang="5400000" scaled="1"/>
          </a:gradFill>
          <a:ln w="9525" cap="flat">
            <a:noFill/>
            <a:round/>
            <a:headEnd type="none" w="med" len="med"/>
            <a:tailEnd type="none" w="med" len="med"/>
          </a:ln>
        </p:spPr>
        <p:txBody>
          <a:bodyPr lIns="0" tIns="0" rIns="0" bIns="0"/>
          <a:lstStyle/>
          <a:p>
            <a:pPr>
              <a:defRPr/>
            </a:pPr>
            <a:endParaRPr lang="en-NZ"/>
          </a:p>
        </p:txBody>
      </p:sp>
      <p:grpSp>
        <p:nvGrpSpPr>
          <p:cNvPr id="10246" name="Group 3"/>
          <p:cNvGrpSpPr>
            <a:grpSpLocks/>
          </p:cNvGrpSpPr>
          <p:nvPr/>
        </p:nvGrpSpPr>
        <p:grpSpPr bwMode="auto">
          <a:xfrm>
            <a:off x="-4763" y="-23813"/>
            <a:ext cx="9153526" cy="1047751"/>
            <a:chOff x="0" y="0"/>
            <a:chExt cx="5767" cy="660"/>
          </a:xfrm>
        </p:grpSpPr>
        <p:grpSp>
          <p:nvGrpSpPr>
            <p:cNvPr id="10249" name="Group 4"/>
            <p:cNvGrpSpPr>
              <a:grpSpLocks/>
            </p:cNvGrpSpPr>
            <p:nvPr/>
          </p:nvGrpSpPr>
          <p:grpSpPr bwMode="auto">
            <a:xfrm>
              <a:off x="0" y="0"/>
              <a:ext cx="5756" cy="660"/>
              <a:chOff x="0" y="0"/>
              <a:chExt cx="5756" cy="660"/>
            </a:xfrm>
          </p:grpSpPr>
          <p:pic>
            <p:nvPicPr>
              <p:cNvPr id="10252" name="Picture 5"/>
              <p:cNvPicPr>
                <a:picLocks noChangeArrowheads="1"/>
              </p:cNvPicPr>
              <p:nvPr/>
            </p:nvPicPr>
            <p:blipFill>
              <a:blip r:embed="rId2" cstate="print"/>
              <a:srcRect/>
              <a:stretch>
                <a:fillRect/>
              </a:stretch>
            </p:blipFill>
            <p:spPr bwMode="auto">
              <a:xfrm>
                <a:off x="0" y="0"/>
                <a:ext cx="5756" cy="660"/>
              </a:xfrm>
              <a:prstGeom prst="rect">
                <a:avLst/>
              </a:prstGeom>
              <a:noFill/>
              <a:ln w="9525">
                <a:noFill/>
                <a:miter lim="800000"/>
                <a:headEnd/>
                <a:tailEnd/>
              </a:ln>
            </p:spPr>
          </p:pic>
        </p:grpSp>
        <p:grpSp>
          <p:nvGrpSpPr>
            <p:cNvPr id="10250" name="Group 6"/>
            <p:cNvGrpSpPr>
              <a:grpSpLocks/>
            </p:cNvGrpSpPr>
            <p:nvPr/>
          </p:nvGrpSpPr>
          <p:grpSpPr bwMode="auto">
            <a:xfrm>
              <a:off x="0" y="46"/>
              <a:ext cx="5767" cy="572"/>
              <a:chOff x="0" y="0"/>
              <a:chExt cx="5767" cy="572"/>
            </a:xfrm>
          </p:grpSpPr>
          <p:pic>
            <p:nvPicPr>
              <p:cNvPr id="10251" name="Picture 7"/>
              <p:cNvPicPr>
                <a:picLocks noChangeArrowheads="1"/>
              </p:cNvPicPr>
              <p:nvPr/>
            </p:nvPicPr>
            <p:blipFill>
              <a:blip r:embed="rId3" cstate="print"/>
              <a:srcRect/>
              <a:stretch>
                <a:fillRect/>
              </a:stretch>
            </p:blipFill>
            <p:spPr bwMode="auto">
              <a:xfrm>
                <a:off x="0" y="0"/>
                <a:ext cx="5767" cy="572"/>
              </a:xfrm>
              <a:prstGeom prst="rect">
                <a:avLst/>
              </a:prstGeom>
              <a:noFill/>
              <a:ln w="9525">
                <a:noFill/>
                <a:miter lim="800000"/>
                <a:headEnd/>
                <a:tailEnd/>
              </a:ln>
            </p:spPr>
          </p:pic>
        </p:grpSp>
      </p:grpSp>
      <p:pic>
        <p:nvPicPr>
          <p:cNvPr id="3" name="Picture 9"/>
          <p:cNvPicPr>
            <a:picLocks noChangeArrowheads="1"/>
          </p:cNvPicPr>
          <p:nvPr/>
        </p:nvPicPr>
        <p:blipFill>
          <a:blip r:embed="rId4" cstate="print"/>
          <a:srcRect/>
          <a:stretch>
            <a:fillRect/>
          </a:stretch>
        </p:blipFill>
        <p:spPr bwMode="auto">
          <a:xfrm>
            <a:off x="2357438" y="884238"/>
            <a:ext cx="4764087" cy="5473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Talking Points</a:t>
            </a:r>
            <a:endParaRPr lang="en-NZ" dirty="0"/>
          </a:p>
        </p:txBody>
      </p:sp>
      <p:sp>
        <p:nvSpPr>
          <p:cNvPr id="3" name="Content Placeholder 2"/>
          <p:cNvSpPr>
            <a:spLocks noGrp="1"/>
          </p:cNvSpPr>
          <p:nvPr>
            <p:ph idx="1"/>
          </p:nvPr>
        </p:nvSpPr>
        <p:spPr>
          <a:xfrm>
            <a:off x="457200" y="1935163"/>
            <a:ext cx="8229600" cy="4446165"/>
          </a:xfrm>
        </p:spPr>
        <p:txBody>
          <a:bodyPr/>
          <a:lstStyle/>
          <a:p>
            <a:r>
              <a:rPr lang="en-NZ" sz="3600" dirty="0" smtClean="0">
                <a:latin typeface="+mj-lt"/>
              </a:rPr>
              <a:t>Are there any questions or queries in regard to any of the graphs shown here?</a:t>
            </a:r>
          </a:p>
          <a:p>
            <a:r>
              <a:rPr lang="en-NZ" sz="3600" dirty="0" smtClean="0">
                <a:latin typeface="+mj-lt"/>
              </a:rPr>
              <a:t>Were there any surprises for you in this data?</a:t>
            </a:r>
          </a:p>
          <a:p>
            <a:r>
              <a:rPr lang="en-NZ" sz="3600" dirty="0" smtClean="0">
                <a:latin typeface="+mj-lt"/>
              </a:rPr>
              <a:t>Do you take any messages from this data?</a:t>
            </a:r>
            <a:endParaRPr lang="en-NZ" sz="3600" dirty="0">
              <a:latin typeface="+mj-lt"/>
            </a:endParaRPr>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7</a:t>
            </a:fld>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96752"/>
          </a:xfrm>
        </p:spPr>
        <p:txBody>
          <a:bodyPr/>
          <a:lstStyle/>
          <a:p>
            <a:r>
              <a:rPr lang="en-NZ" dirty="0" smtClean="0"/>
              <a:t>Introduction to the resource</a:t>
            </a:r>
            <a:endParaRPr lang="en-NZ" dirty="0"/>
          </a:p>
        </p:txBody>
      </p:sp>
      <p:sp>
        <p:nvSpPr>
          <p:cNvPr id="3" name="Content Placeholder 2"/>
          <p:cNvSpPr>
            <a:spLocks noGrp="1"/>
          </p:cNvSpPr>
          <p:nvPr>
            <p:ph idx="1"/>
          </p:nvPr>
        </p:nvSpPr>
        <p:spPr>
          <a:xfrm>
            <a:off x="457200" y="1196752"/>
            <a:ext cx="8229600" cy="5400601"/>
          </a:xfrm>
        </p:spPr>
        <p:txBody>
          <a:bodyPr/>
          <a:lstStyle/>
          <a:p>
            <a:pPr marL="39688" indent="0">
              <a:buNone/>
            </a:pPr>
            <a:r>
              <a:rPr lang="en-NZ" sz="4000" dirty="0" smtClean="0"/>
              <a:t>Teacher’s Book Resource</a:t>
            </a:r>
          </a:p>
          <a:p>
            <a:pPr lvl="1"/>
            <a:r>
              <a:rPr lang="en-NZ" sz="2800" dirty="0"/>
              <a:t>A brief history of teaching writing in NZ</a:t>
            </a:r>
          </a:p>
          <a:p>
            <a:pPr lvl="1"/>
            <a:r>
              <a:rPr lang="en-NZ" sz="2800" dirty="0"/>
              <a:t>Evidence from research for effective practices in teaching </a:t>
            </a:r>
            <a:r>
              <a:rPr lang="en-NZ" sz="2800" dirty="0" smtClean="0"/>
              <a:t>writing</a:t>
            </a:r>
          </a:p>
          <a:p>
            <a:pPr lvl="1"/>
            <a:r>
              <a:rPr lang="en-NZ" sz="2800" dirty="0" smtClean="0"/>
              <a:t>Assessment practices for writing</a:t>
            </a:r>
            <a:endParaRPr lang="en-NZ" sz="2800" dirty="0"/>
          </a:p>
          <a:p>
            <a:pPr lvl="1"/>
            <a:r>
              <a:rPr lang="en-NZ" sz="2800" dirty="0" smtClean="0"/>
              <a:t>Links </a:t>
            </a:r>
            <a:r>
              <a:rPr lang="en-NZ" sz="2800" dirty="0"/>
              <a:t>to the NZC’s effective pedagogies</a:t>
            </a:r>
          </a:p>
          <a:p>
            <a:pPr lvl="1"/>
            <a:r>
              <a:rPr lang="en-NZ" sz="2800" dirty="0"/>
              <a:t>Classroom examples for each of the identified effective </a:t>
            </a:r>
            <a:r>
              <a:rPr lang="en-NZ" sz="2800" dirty="0" smtClean="0"/>
              <a:t>practices</a:t>
            </a:r>
          </a:p>
          <a:p>
            <a:pPr lvl="1"/>
            <a:r>
              <a:rPr lang="en-NZ" sz="2800" dirty="0" smtClean="0"/>
              <a:t>Appendices describing a few examples of particular approaches in more detail</a:t>
            </a:r>
            <a:endParaRPr lang="en-NZ" sz="2000" dirty="0"/>
          </a:p>
          <a:p>
            <a:pPr marL="382587" lvl="1" indent="0">
              <a:buNone/>
            </a:pPr>
            <a:r>
              <a:rPr lang="en-NZ" sz="1600" dirty="0" smtClean="0"/>
              <a:t>You could flick through the book if available to show these sections – orient to book</a:t>
            </a:r>
            <a:endParaRPr lang="en-NZ" sz="1800" dirty="0"/>
          </a:p>
          <a:p>
            <a:pPr marL="382587" lvl="1" indent="0">
              <a:buNone/>
            </a:pPr>
            <a:endParaRPr lang="en-NZ" sz="1800" dirty="0" smtClean="0"/>
          </a:p>
          <a:p>
            <a:pPr marL="382587" lvl="1" indent="0">
              <a:buNone/>
            </a:pPr>
            <a:endParaRPr lang="en-NZ" sz="2000" dirty="0" smtClean="0"/>
          </a:p>
          <a:p>
            <a:pPr lvl="1"/>
            <a:endParaRPr lang="en-NZ"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8</a:t>
            </a:fld>
            <a:endParaRPr lang="en-US"/>
          </a:p>
        </p:txBody>
      </p:sp>
    </p:spTree>
    <p:extLst>
      <p:ext uri="{BB962C8B-B14F-4D97-AF65-F5344CB8AC3E}">
        <p14:creationId xmlns:p14="http://schemas.microsoft.com/office/powerpoint/2010/main" val="9854955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25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par>
                                <p:cTn id="21" presetID="16" presetClass="entr" presetSubtype="21" fill="hold" nodeType="withEffect">
                                  <p:stCondLst>
                                    <p:cond delay="25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par>
                                <p:cTn id="24" presetID="16" presetClass="entr" presetSubtype="21" fill="hold" nodeType="withEffect">
                                  <p:stCondLst>
                                    <p:cond delay="25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Vertical)">
                                      <p:cBhvr>
                                        <p:cTn id="26" dur="500"/>
                                        <p:tgtEl>
                                          <p:spTgt spid="3">
                                            <p:txEl>
                                              <p:pRg st="3" end="3"/>
                                            </p:txEl>
                                          </p:spTgt>
                                        </p:tgtEl>
                                      </p:cBhvr>
                                    </p:animEffect>
                                  </p:childTnLst>
                                </p:cTn>
                              </p:par>
                              <p:par>
                                <p:cTn id="27" presetID="16" presetClass="entr" presetSubtype="21" fill="hold" nodeType="withEffect">
                                  <p:stCondLst>
                                    <p:cond delay="25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barn(inVertical)">
                                      <p:cBhvr>
                                        <p:cTn id="29" dur="500"/>
                                        <p:tgtEl>
                                          <p:spTgt spid="3">
                                            <p:txEl>
                                              <p:pRg st="4" end="4"/>
                                            </p:txEl>
                                          </p:spTgt>
                                        </p:tgtEl>
                                      </p:cBhvr>
                                    </p:animEffect>
                                  </p:childTnLst>
                                </p:cTn>
                              </p:par>
                              <p:par>
                                <p:cTn id="30" presetID="16" presetClass="entr" presetSubtype="21" fill="hold" nodeType="withEffect">
                                  <p:stCondLst>
                                    <p:cond delay="25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par>
                                <p:cTn id="33" presetID="16" presetClass="entr" presetSubtype="21" fill="hold" nodeType="withEffect">
                                  <p:stCondLst>
                                    <p:cond delay="25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arn(inVertical)">
                                      <p:cBhvr>
                                        <p:cTn id="35" dur="500"/>
                                        <p:tgtEl>
                                          <p:spTgt spid="3">
                                            <p:txEl>
                                              <p:pRg st="6" end="6"/>
                                            </p:txEl>
                                          </p:spTgt>
                                        </p:tgtEl>
                                      </p:cBhvr>
                                    </p:animEffect>
                                  </p:childTnLst>
                                </p:cTn>
                              </p:par>
                              <p:par>
                                <p:cTn id="36" presetID="16" presetClass="entr" presetSubtype="21" fill="hold" nodeType="withEffect">
                                  <p:stCondLst>
                                    <p:cond delay="25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barn(inVertical)">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9"/>
            <a:ext cx="8229600" cy="5904656"/>
          </a:xfrm>
        </p:spPr>
        <p:txBody>
          <a:bodyPr/>
          <a:lstStyle/>
          <a:p>
            <a:pPr marL="39688" indent="0">
              <a:buNone/>
            </a:pPr>
            <a:r>
              <a:rPr lang="en-NZ" sz="4400" dirty="0"/>
              <a:t>DVD of Effective Practices</a:t>
            </a:r>
          </a:p>
          <a:p>
            <a:pPr marL="382587" lvl="1" indent="0">
              <a:buNone/>
            </a:pPr>
            <a:r>
              <a:rPr lang="en-NZ" sz="2800" dirty="0" smtClean="0"/>
              <a:t>2.5 hours of footage were taken in 4 classes over 4 or 5 points in each teachers class during 2010.</a:t>
            </a:r>
          </a:p>
          <a:p>
            <a:pPr marL="382587" lvl="1" indent="0">
              <a:buNone/>
            </a:pPr>
            <a:endParaRPr lang="en-NZ" sz="2800" dirty="0" smtClean="0"/>
          </a:p>
          <a:p>
            <a:pPr marL="382587" lvl="1" indent="0">
              <a:buNone/>
            </a:pPr>
            <a:r>
              <a:rPr lang="en-NZ" sz="2800" dirty="0" smtClean="0"/>
              <a:t>Two ways of viewing examples of teacher practice</a:t>
            </a:r>
          </a:p>
          <a:p>
            <a:pPr marL="896937" lvl="1" indent="-514350">
              <a:buAutoNum type="arabicPeriod"/>
            </a:pPr>
            <a:r>
              <a:rPr lang="en-NZ" sz="2800" dirty="0" smtClean="0"/>
              <a:t>View </a:t>
            </a:r>
            <a:r>
              <a:rPr lang="en-NZ" sz="2800" dirty="0"/>
              <a:t>by classroom and teacher – about 35mins for each of four classrooms and teachers from </a:t>
            </a:r>
            <a:r>
              <a:rPr lang="en-NZ" sz="2800" dirty="0" err="1"/>
              <a:t>Yr</a:t>
            </a:r>
            <a:r>
              <a:rPr lang="en-NZ" sz="2800" dirty="0"/>
              <a:t> 9 </a:t>
            </a:r>
            <a:r>
              <a:rPr lang="en-NZ" sz="2800" dirty="0" smtClean="0"/>
              <a:t>– 12</a:t>
            </a:r>
          </a:p>
          <a:p>
            <a:pPr marL="896937" lvl="1" indent="-514350">
              <a:buAutoNum type="arabicPeriod"/>
            </a:pPr>
            <a:r>
              <a:rPr lang="en-NZ" sz="2800" dirty="0" smtClean="0"/>
              <a:t>View </a:t>
            </a:r>
            <a:r>
              <a:rPr lang="en-NZ" sz="2800" dirty="0"/>
              <a:t>by practice – two or three brief extracts from the different classes that relate specifically to one of the practices</a:t>
            </a:r>
          </a:p>
          <a:p>
            <a:pPr marL="39688" indent="0">
              <a:buNone/>
            </a:pPr>
            <a:endParaRPr lang="en-NZ" dirty="0"/>
          </a:p>
        </p:txBody>
      </p:sp>
      <p:sp>
        <p:nvSpPr>
          <p:cNvPr id="4" name="Slide Number Placeholder 3"/>
          <p:cNvSpPr>
            <a:spLocks noGrp="1"/>
          </p:cNvSpPr>
          <p:nvPr>
            <p:ph type="sldNum" sz="quarter" idx="10"/>
          </p:nvPr>
        </p:nvSpPr>
        <p:spPr/>
        <p:txBody>
          <a:bodyPr/>
          <a:lstStyle/>
          <a:p>
            <a:pPr>
              <a:defRPr/>
            </a:pPr>
            <a:fld id="{5A09F07B-CF0B-45D5-ACE7-81403573F973}" type="slidenum">
              <a:rPr lang="en-US" smtClean="0"/>
              <a:pPr>
                <a:defRPr/>
              </a:pPr>
              <a:t>9</a:t>
            </a:fld>
            <a:endParaRPr lang="en-US"/>
          </a:p>
        </p:txBody>
      </p:sp>
    </p:spTree>
    <p:extLst>
      <p:ext uri="{BB962C8B-B14F-4D97-AF65-F5344CB8AC3E}">
        <p14:creationId xmlns:p14="http://schemas.microsoft.com/office/powerpoint/2010/main" val="14828620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25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25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arn(inVertical)">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25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arn(inVertical)">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25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arn(inVertical)">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low - No Graphics">
  <a:themeElements>
    <a:clrScheme name="">
      <a:dk1>
        <a:srgbClr val="808080"/>
      </a:dk1>
      <a:lt1>
        <a:srgbClr val="FFFFFF"/>
      </a:lt1>
      <a:dk2>
        <a:srgbClr val="000000"/>
      </a:dk2>
      <a:lt2>
        <a:srgbClr val="000000"/>
      </a:lt2>
      <a:accent1>
        <a:srgbClr val="FE8637"/>
      </a:accent1>
      <a:accent2>
        <a:srgbClr val="333399"/>
      </a:accent2>
      <a:accent3>
        <a:srgbClr val="AAAAAA"/>
      </a:accent3>
      <a:accent4>
        <a:srgbClr val="DADADA"/>
      </a:accent4>
      <a:accent5>
        <a:srgbClr val="FEC3AE"/>
      </a:accent5>
      <a:accent6>
        <a:srgbClr val="2D2D8A"/>
      </a:accent6>
      <a:hlink>
        <a:srgbClr val="009999"/>
      </a:hlink>
      <a:folHlink>
        <a:srgbClr val="99CC00"/>
      </a:folHlink>
    </a:clrScheme>
    <a:fontScheme name="Flow - No Graphics">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E8637"/>
        </a:solidFill>
        <a:ln w="9525"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FFFFFF"/>
            </a:solidFill>
            <a:effectLst/>
            <a:latin typeface="Arial" charset="0"/>
            <a:sym typeface="Arial" charset="0"/>
          </a:defRPr>
        </a:defPPr>
      </a:lstStyle>
    </a:spDef>
    <a:lnDef>
      <a:spPr bwMode="auto">
        <a:xfrm>
          <a:off x="0" y="0"/>
          <a:ext cx="1" cy="1"/>
        </a:xfrm>
        <a:custGeom>
          <a:avLst/>
          <a:gdLst/>
          <a:ahLst/>
          <a:cxnLst/>
          <a:rect l="0" t="0" r="0" b="0"/>
          <a:pathLst/>
        </a:custGeom>
        <a:solidFill>
          <a:srgbClr val="FE8637"/>
        </a:solidFill>
        <a:ln w="9525"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FFFFFF"/>
            </a:solidFill>
            <a:effectLst/>
            <a:latin typeface="Arial" charset="0"/>
            <a:sym typeface="Arial" charset="0"/>
          </a:defRPr>
        </a:defPPr>
      </a:lstStyle>
    </a:lnDef>
  </a:objectDefaults>
  <a:extraClrSchemeLst>
    <a:extraClrScheme>
      <a:clrScheme name="Flow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low">
  <a:themeElements>
    <a:clrScheme name="">
      <a:dk1>
        <a:srgbClr val="000000"/>
      </a:dk1>
      <a:lt1>
        <a:srgbClr val="FFFFFF"/>
      </a:lt1>
      <a:dk2>
        <a:srgbClr val="000000"/>
      </a:dk2>
      <a:lt2>
        <a:srgbClr val="000000"/>
      </a:lt2>
      <a:accent1>
        <a:srgbClr val="FE8637"/>
      </a:accent1>
      <a:accent2>
        <a:srgbClr val="333399"/>
      </a:accent2>
      <a:accent3>
        <a:srgbClr val="AAAAAA"/>
      </a:accent3>
      <a:accent4>
        <a:srgbClr val="DADADA"/>
      </a:accent4>
      <a:accent5>
        <a:srgbClr val="FEC3AE"/>
      </a:accent5>
      <a:accent6>
        <a:srgbClr val="2D2D8A"/>
      </a:accent6>
      <a:hlink>
        <a:srgbClr val="009999"/>
      </a:hlink>
      <a:folHlink>
        <a:srgbClr val="99CC00"/>
      </a:folHlink>
    </a:clrScheme>
    <a:fontScheme name="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E8637"/>
        </a:solidFill>
        <a:ln w="9525"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FFFFFF"/>
            </a:solidFill>
            <a:effectLst/>
            <a:latin typeface="Arial" charset="0"/>
            <a:sym typeface="Arial" charset="0"/>
          </a:defRPr>
        </a:defPPr>
      </a:lstStyle>
    </a:spDef>
    <a:lnDef>
      <a:spPr bwMode="auto">
        <a:xfrm>
          <a:off x="0" y="0"/>
          <a:ext cx="1" cy="1"/>
        </a:xfrm>
        <a:custGeom>
          <a:avLst/>
          <a:gdLst/>
          <a:ahLst/>
          <a:cxnLst/>
          <a:rect l="0" t="0" r="0" b="0"/>
          <a:pathLst/>
        </a:custGeom>
        <a:solidFill>
          <a:srgbClr val="FE8637"/>
        </a:solidFill>
        <a:ln w="9525"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FFFFFF"/>
            </a:solidFill>
            <a:effectLst/>
            <a:latin typeface="Arial" charset="0"/>
            <a:sym typeface="Arial" charset="0"/>
          </a:defRPr>
        </a:defPPr>
      </a:lstStyle>
    </a:lnDef>
  </a:objectDefaults>
  <a:extraClrSchemeLst>
    <a:extraClrScheme>
      <a:clrScheme name="Flow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1942</TotalTime>
  <Pages>0</Pages>
  <Words>1612</Words>
  <Characters>0</Characters>
  <Application>Microsoft Office PowerPoint</Application>
  <PresentationFormat>On-screen Show (4:3)</PresentationFormat>
  <Lines>0</Lines>
  <Paragraphs>135</Paragraphs>
  <Slides>35</Slides>
  <Notes>1</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Flow - No Graphics</vt:lpstr>
      <vt:lpstr>Flow</vt:lpstr>
      <vt:lpstr>PowerPoint Presentation</vt:lpstr>
      <vt:lpstr>Presentation Outline</vt:lpstr>
      <vt:lpstr>Facts about writing in NZ</vt:lpstr>
      <vt:lpstr>PowerPoint Presentation</vt:lpstr>
      <vt:lpstr>PowerPoint Presentation</vt:lpstr>
      <vt:lpstr>PowerPoint Presentation</vt:lpstr>
      <vt:lpstr>Talking Points</vt:lpstr>
      <vt:lpstr>Introduction to the resource</vt:lpstr>
      <vt:lpstr>PowerPoint Presentation</vt:lpstr>
      <vt:lpstr>Four key studies which informed Effective Practices in Teaching Writing</vt:lpstr>
      <vt:lpstr>Section from DVD</vt:lpstr>
      <vt:lpstr>Talking Point</vt:lpstr>
      <vt:lpstr>   NZATE believes that some key principles/beliefs that underpin effective teaching of writing are: </vt:lpstr>
      <vt:lpstr>Reflection Point</vt:lpstr>
      <vt:lpstr>Four types of knowledge writers need to write well</vt:lpstr>
      <vt:lpstr>PowerPoint Presentation</vt:lpstr>
      <vt:lpstr>Talking Point</vt:lpstr>
      <vt:lpstr>Section from DVD</vt:lpstr>
      <vt:lpstr>Talking point</vt:lpstr>
      <vt:lpstr>Seven Effective Instructional Practices </vt:lpstr>
      <vt:lpstr>PowerPoint Presentation</vt:lpstr>
      <vt:lpstr>PowerPoint Presentation</vt:lpstr>
      <vt:lpstr>Talking Points</vt:lpstr>
      <vt:lpstr>Section from DVD</vt:lpstr>
      <vt:lpstr>Questions? Queries? Comments?</vt:lpstr>
      <vt:lpstr>Ten ideas on how you could use this resource in PD in your department…</vt:lpstr>
      <vt:lpstr>Contd…</vt:lpstr>
      <vt:lpstr>Supplementary slides</vt:lpstr>
      <vt:lpstr>From: “Effective Ways of Teaching Complex Expression in Writing” (Myhill et al, 2008)</vt:lpstr>
      <vt:lpstr>From: “Beating the Odds: Teaching Middle and High School Students to Read and Write Well” (Langer, 2001).</vt:lpstr>
      <vt:lpstr>From: “Writing Next”: Meta-analysis of effective strategies for improving writing (Graham &amp; Perin, 2007)</vt:lpstr>
      <vt:lpstr>From: “Writing: Teachers and Children at Work” 20th Anniversary Edition (Graves, 2003)</vt:lpstr>
      <vt:lpstr>From: Bennet Woods Elementary School study (Pressley et al, 2007)</vt:lpstr>
      <vt:lpstr>Outline of Feedback Steps – from Jennifer Glenn’s process </vt:lpstr>
      <vt:lpstr>How to respond to student work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Elements of Teaching Writing</dc:title>
  <dc:creator>Ministry of Education</dc:creator>
  <cp:lastModifiedBy>Ministry of Education</cp:lastModifiedBy>
  <cp:revision>81</cp:revision>
  <dcterms:modified xsi:type="dcterms:W3CDTF">2011-04-21T04:29:15Z</dcterms:modified>
</cp:coreProperties>
</file>